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258" r:id="rId3"/>
    <p:sldId id="305" r:id="rId4"/>
    <p:sldId id="262" r:id="rId5"/>
    <p:sldId id="265" r:id="rId6"/>
    <p:sldId id="267" r:id="rId7"/>
    <p:sldId id="268" r:id="rId8"/>
    <p:sldId id="269" r:id="rId9"/>
    <p:sldId id="303" r:id="rId10"/>
    <p:sldId id="270" r:id="rId11"/>
    <p:sldId id="271" r:id="rId12"/>
    <p:sldId id="272" r:id="rId13"/>
    <p:sldId id="273" r:id="rId14"/>
    <p:sldId id="274" r:id="rId15"/>
    <p:sldId id="275" r:id="rId16"/>
    <p:sldId id="276" r:id="rId17"/>
    <p:sldId id="277" r:id="rId18"/>
    <p:sldId id="278" r:id="rId19"/>
    <p:sldId id="279" r:id="rId20"/>
    <p:sldId id="280" r:id="rId21"/>
    <p:sldId id="301" r:id="rId22"/>
    <p:sldId id="282" r:id="rId23"/>
    <p:sldId id="283" r:id="rId24"/>
    <p:sldId id="284" r:id="rId25"/>
    <p:sldId id="286" r:id="rId26"/>
    <p:sldId id="297" r:id="rId27"/>
    <p:sldId id="288" r:id="rId28"/>
    <p:sldId id="302" r:id="rId29"/>
    <p:sldId id="290" r:id="rId30"/>
    <p:sldId id="299" r:id="rId31"/>
    <p:sldId id="292" r:id="rId32"/>
    <p:sldId id="293" r:id="rId33"/>
    <p:sldId id="300" r:id="rId34"/>
    <p:sldId id="295" r:id="rId35"/>
    <p:sldId id="296"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a.kercher" initials="j" lastIdx="4" clrIdx="0"/>
  <p:cmAuthor id="1" name="OHCHR" initials="OHCHR"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429" autoAdjust="0"/>
  </p:normalViewPr>
  <p:slideViewPr>
    <p:cSldViewPr>
      <p:cViewPr>
        <p:scale>
          <a:sx n="97" d="100"/>
          <a:sy n="97" d="100"/>
        </p:scale>
        <p:origin x="-2034" y="-96"/>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2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2-18T01:47:52.248" idx="1">
    <p:pos x="10" y="10"/>
    <p:text>The design of slide 10 and 11 would need to be streamlined. </p:text>
  </p:cm>
</p:cmLst>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1" qsCatId="simple" csTypeId="urn:microsoft.com/office/officeart/2005/8/colors/accent1_2#1" csCatId="accent1" phldr="1"/>
      <dgm:spPr/>
      <dgm:t>
        <a:bodyPr/>
        <a:lstStyle/>
        <a:p>
          <a:endParaRPr lang="en-CA"/>
        </a:p>
      </dgm:t>
    </dgm:pt>
    <dgm:pt modelId="{F3B0B6BA-E7CD-4330-9918-CA08047B30E7}">
      <dgm:prSet phldrT="[Text]" custT="1"/>
      <dgm:spPr>
        <a:solidFill>
          <a:schemeClr val="accent2">
            <a:lumMod val="60000"/>
            <a:lumOff val="40000"/>
          </a:schemeClr>
        </a:solidFill>
      </dgm:spPr>
      <dgm:t>
        <a:bodyPr/>
        <a:lstStyle/>
        <a:p>
          <a:r>
            <a:rPr lang="en-CA" sz="2000" dirty="0" err="1" smtClean="0"/>
            <a:t>Hoja</a:t>
          </a:r>
          <a:r>
            <a:rPr lang="en-CA" sz="2000" dirty="0" smtClean="0"/>
            <a:t> de </a:t>
          </a:r>
          <a:r>
            <a:rPr lang="en-CA" sz="2000" dirty="0" err="1" smtClean="0"/>
            <a:t>Ruta</a:t>
          </a:r>
          <a:endParaRPr lang="en-CA" sz="2000" dirty="0" smtClean="0"/>
        </a:p>
        <a:p>
          <a:r>
            <a:rPr lang="en-CA" sz="1400" dirty="0" smtClean="0"/>
            <a:t>- </a:t>
          </a:r>
          <a:r>
            <a:rPr lang="es-ES" sz="1400" dirty="0" smtClean="0"/>
            <a:t>Proceso de preparación del MANUD</a:t>
          </a:r>
          <a:endParaRPr lang="en-CA" sz="1400" dirty="0"/>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dgm:t>
        <a:bodyPr/>
        <a:lstStyle/>
        <a:p>
          <a:endParaRPr lang="en-CA"/>
        </a:p>
      </dgm:t>
    </dgm:pt>
    <dgm:pt modelId="{D60B7D15-2708-4B0F-A15E-070CC9159A5B}">
      <dgm:prSet phldrT="[Text]" custT="1"/>
      <dgm:spPr>
        <a:solidFill>
          <a:schemeClr val="accent2">
            <a:lumMod val="60000"/>
            <a:lumOff val="40000"/>
          </a:schemeClr>
        </a:solidFill>
      </dgm:spPr>
      <dgm:t>
        <a:bodyPr/>
        <a:lstStyle/>
        <a:p>
          <a:r>
            <a:rPr lang="en-CA" sz="2000" dirty="0" err="1" smtClean="0"/>
            <a:t>Análisis</a:t>
          </a:r>
          <a:r>
            <a:rPr lang="en-CA" sz="2000" dirty="0" smtClean="0"/>
            <a:t> de País</a:t>
          </a:r>
        </a:p>
        <a:p>
          <a:r>
            <a:rPr lang="es-ES" sz="1400" dirty="0" smtClean="0"/>
            <a:t>- Revisión del análisis existente (Diagnóstico)</a:t>
          </a:r>
          <a:endParaRPr lang="en-CA" sz="1400" dirty="0" smtClean="0"/>
        </a:p>
        <a:p>
          <a:r>
            <a:rPr lang="en-CA" sz="1400" dirty="0" smtClean="0"/>
            <a:t>- </a:t>
          </a:r>
          <a:r>
            <a:rPr lang="es-ES" sz="1400" dirty="0" smtClean="0"/>
            <a:t> Análisis con apoyo del UNCT (EP)</a:t>
          </a:r>
          <a:endParaRPr lang="en-CA" sz="1400" dirty="0" smtClean="0"/>
        </a:p>
        <a:p>
          <a:r>
            <a:rPr lang="es-ES" sz="1400" dirty="0" smtClean="0"/>
            <a:t>- Identificar ventajas comparativas del UNCT</a:t>
          </a:r>
          <a:endParaRPr lang="en-CA" sz="1400" dirty="0" smtClean="0"/>
        </a:p>
        <a:p>
          <a:endParaRPr lang="en-CA" sz="1400" dirty="0"/>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solidFill>
          <a:schemeClr val="accent2">
            <a:lumMod val="60000"/>
            <a:lumOff val="40000"/>
          </a:schemeClr>
        </a:solidFill>
      </dgm:spPr>
      <dgm:t>
        <a:bodyPr/>
        <a:lstStyle/>
        <a:p>
          <a:r>
            <a:rPr lang="en-CA" sz="2000" dirty="0" err="1" smtClean="0"/>
            <a:t>Planificación</a:t>
          </a:r>
          <a:r>
            <a:rPr lang="en-CA" sz="2000" dirty="0" smtClean="0"/>
            <a:t> </a:t>
          </a:r>
          <a:r>
            <a:rPr lang="en-CA" sz="2000" dirty="0" err="1" smtClean="0"/>
            <a:t>estratégica</a:t>
          </a:r>
          <a:endParaRPr lang="en-CA" sz="2000" dirty="0" smtClean="0"/>
        </a:p>
        <a:p>
          <a:r>
            <a:rPr lang="en-CA" sz="1400" dirty="0" smtClean="0"/>
            <a:t>- </a:t>
          </a:r>
          <a:r>
            <a:rPr lang="es-ES" sz="1400" dirty="0" smtClean="0"/>
            <a:t>Prioridades estratégicas del MANUD/Plan de acción MANUD</a:t>
          </a:r>
          <a:endParaRPr lang="en-CA" sz="1400" dirty="0"/>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solidFill>
          <a:schemeClr val="accent2">
            <a:lumMod val="20000"/>
            <a:lumOff val="80000"/>
          </a:schemeClr>
        </a:solidFill>
      </dgm:spPr>
      <dgm:t>
        <a:bodyPr/>
        <a:lstStyle/>
        <a:p>
          <a:r>
            <a:rPr lang="es-ES" sz="1800" dirty="0" smtClean="0">
              <a:solidFill>
                <a:schemeClr val="tx1"/>
              </a:solidFill>
            </a:rPr>
            <a:t>Planificación e Implementación del Programa</a:t>
          </a:r>
        </a:p>
        <a:p>
          <a:r>
            <a:rPr lang="en-CA" sz="1400" dirty="0" smtClean="0">
              <a:solidFill>
                <a:schemeClr val="tx1"/>
              </a:solidFill>
            </a:rPr>
            <a:t>(</a:t>
          </a:r>
          <a:r>
            <a:rPr lang="en-CA" sz="1400" dirty="0" err="1" smtClean="0">
              <a:solidFill>
                <a:schemeClr val="tx1"/>
              </a:solidFill>
            </a:rPr>
            <a:t>Programas</a:t>
          </a:r>
          <a:r>
            <a:rPr lang="en-CA" sz="1400" dirty="0" smtClean="0">
              <a:solidFill>
                <a:schemeClr val="tx1"/>
              </a:solidFill>
            </a:rPr>
            <a:t> de </a:t>
          </a:r>
          <a:r>
            <a:rPr lang="en-CA" sz="1400" dirty="0" err="1" smtClean="0">
              <a:solidFill>
                <a:schemeClr val="tx1"/>
              </a:solidFill>
            </a:rPr>
            <a:t>Agencia</a:t>
          </a:r>
          <a:r>
            <a:rPr lang="en-CA" sz="1400" dirty="0" smtClean="0">
              <a:solidFill>
                <a:schemeClr val="tx1"/>
              </a:solidFill>
            </a:rPr>
            <a:t> o </a:t>
          </a:r>
          <a:r>
            <a:rPr lang="en-CA" sz="1400" dirty="0" err="1" smtClean="0">
              <a:solidFill>
                <a:schemeClr val="tx1"/>
              </a:solidFill>
            </a:rPr>
            <a:t>Multiagenciales</a:t>
          </a:r>
          <a:r>
            <a:rPr lang="en-CA" sz="1400" dirty="0" smtClean="0">
              <a:solidFill>
                <a:schemeClr val="tx1"/>
              </a:solidFill>
            </a:rPr>
            <a:t>)</a:t>
          </a:r>
          <a:endParaRPr lang="en-CA" sz="1400" dirty="0">
            <a:solidFill>
              <a:schemeClr val="tx1"/>
            </a:solidFill>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solidFill>
          <a:schemeClr val="accent2">
            <a:lumMod val="60000"/>
            <a:lumOff val="40000"/>
          </a:schemeClr>
        </a:solidFill>
      </dgm:spPr>
      <dgm:t>
        <a:bodyPr/>
        <a:lstStyle/>
        <a:p>
          <a:r>
            <a:rPr lang="en-CA" sz="2000" dirty="0" err="1" smtClean="0"/>
            <a:t>Seguimiento</a:t>
          </a:r>
          <a:r>
            <a:rPr lang="en-CA" sz="2000" dirty="0" smtClean="0"/>
            <a:t> y </a:t>
          </a:r>
          <a:r>
            <a:rPr lang="en-CA" sz="2000" dirty="0" err="1" smtClean="0"/>
            <a:t>Evaluación</a:t>
          </a:r>
          <a:endParaRPr lang="en-CA" sz="2000" dirty="0"/>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dgm:t>
        <a:bodyPr/>
        <a:lstStyle/>
        <a:p>
          <a:endParaRPr lang="en-CA"/>
        </a:p>
      </dgm:t>
    </dgm:pt>
    <dgm:pt modelId="{45ECDA69-CB63-4BD2-BECF-7578CA892ED2}" type="pres">
      <dgm:prSet presAssocID="{6F37DCA6-B962-4F32-BB9B-958211E9FE65}" presName="sibTransFirstNode" presStyleLbl="bgShp" presStyleIdx="0" presStyleCnt="1"/>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dgm:t>
        <a:bodyPr/>
        <a:lstStyle/>
        <a:p>
          <a:endParaRPr lang="en-CA"/>
        </a:p>
      </dgm:t>
    </dgm:pt>
  </dgm:ptLst>
  <dgm:cxnLst>
    <dgm:cxn modelId="{6EBB4F80-6AB0-4CCA-B3AD-32039FB9B604}" type="presOf" srcId="{D60B7D15-2708-4B0F-A15E-070CC9159A5B}" destId="{16A93882-C862-471F-B937-F0A7D51FDBE2}" srcOrd="0" destOrd="0" presId="urn:microsoft.com/office/officeart/2005/8/layout/cycle3"/>
    <dgm:cxn modelId="{AE1188F4-D218-41A4-B4F5-ED395BE60B1E}" type="presOf" srcId="{343E1040-D71E-45DD-B560-3C8F313B3FD1}" destId="{5159D955-2041-45DF-8702-BB171C7A94F5}"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A885658B-BD94-41F2-92E1-B374957B2EF2}" type="presOf" srcId="{412909ED-44B1-49DA-856F-DB146811E653}" destId="{EEF237A7-1A40-4B53-8734-47DB5F3C6BBA}" srcOrd="0" destOrd="0" presId="urn:microsoft.com/office/officeart/2005/8/layout/cycle3"/>
    <dgm:cxn modelId="{C1EF63D6-AEDE-4DCA-8943-286DB120EC54}" type="presOf" srcId="{CCC7CF17-8F24-4752-A5AD-F3A80A070AF1}" destId="{464B3E4B-619D-4ED5-88F1-80285A820723}" srcOrd="0" destOrd="0" presId="urn:microsoft.com/office/officeart/2005/8/layout/cycle3"/>
    <dgm:cxn modelId="{143CC253-A6DB-4AAA-8DCD-47C7A09929A1}" type="presOf" srcId="{6F37DCA6-B962-4F32-BB9B-958211E9FE65}" destId="{45ECDA69-CB63-4BD2-BECF-7578CA892ED2}" srcOrd="0" destOrd="0" presId="urn:microsoft.com/office/officeart/2005/8/layout/cycle3"/>
    <dgm:cxn modelId="{7379DBDD-D4F9-4750-8CED-68AADA9CB703}" type="presOf" srcId="{A8E0929E-3F58-4D76-982E-795C407F2247}" destId="{D37AFB92-4B60-4D23-BF66-6836633136E9}"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BB9FECD4-8ED5-4F16-A98B-AC128FE08D88}" type="presOf" srcId="{F3B0B6BA-E7CD-4330-9918-CA08047B30E7}" destId="{C173DE4D-39AA-4BF5-B038-C0DE79265639}" srcOrd="0" destOrd="0" presId="urn:microsoft.com/office/officeart/2005/8/layout/cycle3"/>
    <dgm:cxn modelId="{0217EB31-F25A-418A-82B0-060B4BF914E0}" srcId="{343E1040-D71E-45DD-B560-3C8F313B3FD1}" destId="{CCC7CF17-8F24-4752-A5AD-F3A80A070AF1}" srcOrd="2" destOrd="0" parTransId="{69961F41-1AA8-4E6F-8B62-1677EFB4792F}" sibTransId="{16AA4991-08BF-4F2E-B89C-1A809FA4BBEB}"/>
    <dgm:cxn modelId="{5A1A262E-4C59-421D-96BB-2CB10C37322E}" srcId="{343E1040-D71E-45DD-B560-3C8F313B3FD1}" destId="{D60B7D15-2708-4B0F-A15E-070CC9159A5B}" srcOrd="1" destOrd="0" parTransId="{1116056A-A8D2-40D3-8F47-8AE5F8CA1ABB}" sibTransId="{91346739-35D8-4A8E-969D-F924C4C461A0}"/>
    <dgm:cxn modelId="{838C52A5-7227-4A65-BC63-95835DBB8337}" type="presParOf" srcId="{5159D955-2041-45DF-8702-BB171C7A94F5}" destId="{E5BE762F-37CA-45A2-959C-D446A14FEF21}" srcOrd="0" destOrd="0" presId="urn:microsoft.com/office/officeart/2005/8/layout/cycle3"/>
    <dgm:cxn modelId="{A1AC381A-B8A4-4E27-97B3-A66EBE8B8C66}" type="presParOf" srcId="{E5BE762F-37CA-45A2-959C-D446A14FEF21}" destId="{C173DE4D-39AA-4BF5-B038-C0DE79265639}" srcOrd="0" destOrd="0" presId="urn:microsoft.com/office/officeart/2005/8/layout/cycle3"/>
    <dgm:cxn modelId="{215FA6A3-F94A-4D8F-9860-B9D69025C849}" type="presParOf" srcId="{E5BE762F-37CA-45A2-959C-D446A14FEF21}" destId="{45ECDA69-CB63-4BD2-BECF-7578CA892ED2}" srcOrd="1" destOrd="0" presId="urn:microsoft.com/office/officeart/2005/8/layout/cycle3"/>
    <dgm:cxn modelId="{83233BC9-CC96-4320-B11C-430960372BFC}" type="presParOf" srcId="{E5BE762F-37CA-45A2-959C-D446A14FEF21}" destId="{16A93882-C862-471F-B937-F0A7D51FDBE2}" srcOrd="2" destOrd="0" presId="urn:microsoft.com/office/officeart/2005/8/layout/cycle3"/>
    <dgm:cxn modelId="{57E78C29-26A7-4800-8DF8-BD259E128CBB}" type="presParOf" srcId="{E5BE762F-37CA-45A2-959C-D446A14FEF21}" destId="{464B3E4B-619D-4ED5-88F1-80285A820723}" srcOrd="3" destOrd="0" presId="urn:microsoft.com/office/officeart/2005/8/layout/cycle3"/>
    <dgm:cxn modelId="{62560003-EBEA-43DD-8744-2B3A5AB7BDC4}" type="presParOf" srcId="{E5BE762F-37CA-45A2-959C-D446A14FEF21}" destId="{D37AFB92-4B60-4D23-BF66-6836633136E9}" srcOrd="4" destOrd="0" presId="urn:microsoft.com/office/officeart/2005/8/layout/cycle3"/>
    <dgm:cxn modelId="{8F18CAEB-E296-4CEA-9CE9-D811EB61D9DE}"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CDA69-CB63-4BD2-BECF-7578CA892ED2}">
      <dsp:nvSpPr>
        <dsp:cNvPr id="0" name=""/>
        <dsp:cNvSpPr/>
      </dsp:nvSpPr>
      <dsp:spPr>
        <a:xfrm>
          <a:off x="1598167" y="-138443"/>
          <a:ext cx="4866329" cy="4866329"/>
        </a:xfrm>
        <a:prstGeom prst="circularArrow">
          <a:avLst>
            <a:gd name="adj1" fmla="val 5544"/>
            <a:gd name="adj2" fmla="val 330680"/>
            <a:gd name="adj3" fmla="val 13771194"/>
            <a:gd name="adj4" fmla="val 17388844"/>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73DE4D-39AA-4BF5-B038-C0DE79265639}">
      <dsp:nvSpPr>
        <dsp:cNvPr id="0" name=""/>
        <dsp:cNvSpPr/>
      </dsp:nvSpPr>
      <dsp:spPr>
        <a:xfrm>
          <a:off x="2889646" y="-107619"/>
          <a:ext cx="2283371" cy="114168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t>Hoja</a:t>
          </a:r>
          <a:r>
            <a:rPr lang="en-CA" sz="2000" kern="1200" dirty="0" smtClean="0"/>
            <a:t> de </a:t>
          </a:r>
          <a:r>
            <a:rPr lang="en-CA" sz="2000" kern="1200" dirty="0" err="1" smtClean="0"/>
            <a:t>Ruta</a:t>
          </a:r>
          <a:endParaRPr lang="en-CA" sz="2000" kern="1200" dirty="0" smtClean="0"/>
        </a:p>
        <a:p>
          <a:pPr lvl="0" algn="ctr" defTabSz="889000">
            <a:lnSpc>
              <a:spcPct val="90000"/>
            </a:lnSpc>
            <a:spcBef>
              <a:spcPct val="0"/>
            </a:spcBef>
            <a:spcAft>
              <a:spcPct val="35000"/>
            </a:spcAft>
          </a:pPr>
          <a:r>
            <a:rPr lang="en-CA" sz="1400" kern="1200" dirty="0" smtClean="0"/>
            <a:t>- </a:t>
          </a:r>
          <a:r>
            <a:rPr lang="es-ES" sz="1400" kern="1200" dirty="0" smtClean="0"/>
            <a:t>Proceso de preparación del MANUD</a:t>
          </a:r>
          <a:endParaRPr lang="en-CA" sz="1400" kern="1200" dirty="0"/>
        </a:p>
      </dsp:txBody>
      <dsp:txXfrm>
        <a:off x="2945378" y="-51887"/>
        <a:ext cx="2171907" cy="1030221"/>
      </dsp:txXfrm>
    </dsp:sp>
    <dsp:sp modelId="{16A93882-C862-471F-B937-F0A7D51FDBE2}">
      <dsp:nvSpPr>
        <dsp:cNvPr id="0" name=""/>
        <dsp:cNvSpPr/>
      </dsp:nvSpPr>
      <dsp:spPr>
        <a:xfrm>
          <a:off x="5112572" y="1045462"/>
          <a:ext cx="2283371" cy="2185061"/>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t>Análisis</a:t>
          </a:r>
          <a:r>
            <a:rPr lang="en-CA" sz="2000" kern="1200" dirty="0" smtClean="0"/>
            <a:t> de País</a:t>
          </a:r>
        </a:p>
        <a:p>
          <a:pPr lvl="0" algn="ctr" defTabSz="889000">
            <a:lnSpc>
              <a:spcPct val="90000"/>
            </a:lnSpc>
            <a:spcBef>
              <a:spcPct val="0"/>
            </a:spcBef>
            <a:spcAft>
              <a:spcPct val="35000"/>
            </a:spcAft>
          </a:pPr>
          <a:r>
            <a:rPr lang="es-ES" sz="1400" kern="1200" dirty="0" smtClean="0"/>
            <a:t>- Revisión del análisis existente (Diagnóstico)</a:t>
          </a:r>
          <a:endParaRPr lang="en-CA" sz="1400" kern="1200" dirty="0" smtClean="0"/>
        </a:p>
        <a:p>
          <a:pPr lvl="0" algn="ctr" defTabSz="889000">
            <a:lnSpc>
              <a:spcPct val="90000"/>
            </a:lnSpc>
            <a:spcBef>
              <a:spcPct val="0"/>
            </a:spcBef>
            <a:spcAft>
              <a:spcPct val="35000"/>
            </a:spcAft>
          </a:pPr>
          <a:r>
            <a:rPr lang="en-CA" sz="1400" kern="1200" dirty="0" smtClean="0"/>
            <a:t>- </a:t>
          </a:r>
          <a:r>
            <a:rPr lang="es-ES" sz="1400" kern="1200" dirty="0" smtClean="0"/>
            <a:t> Análisis con apoyo del UNCT (EP)</a:t>
          </a:r>
          <a:endParaRPr lang="en-CA" sz="1400" kern="1200" dirty="0" smtClean="0"/>
        </a:p>
        <a:p>
          <a:pPr lvl="0" algn="ctr" defTabSz="889000">
            <a:lnSpc>
              <a:spcPct val="90000"/>
            </a:lnSpc>
            <a:spcBef>
              <a:spcPct val="0"/>
            </a:spcBef>
            <a:spcAft>
              <a:spcPct val="35000"/>
            </a:spcAft>
          </a:pPr>
          <a:r>
            <a:rPr lang="es-ES" sz="1400" kern="1200" dirty="0" smtClean="0"/>
            <a:t>- Identificar ventajas comparativas del UNCT</a:t>
          </a:r>
          <a:endParaRPr lang="en-CA" sz="1400" kern="1200" dirty="0" smtClean="0"/>
        </a:p>
        <a:p>
          <a:pPr lvl="0" algn="ctr" defTabSz="889000">
            <a:lnSpc>
              <a:spcPct val="90000"/>
            </a:lnSpc>
            <a:spcBef>
              <a:spcPct val="0"/>
            </a:spcBef>
            <a:spcAft>
              <a:spcPct val="35000"/>
            </a:spcAft>
          </a:pPr>
          <a:endParaRPr lang="en-CA" sz="1400" kern="1200" dirty="0"/>
        </a:p>
      </dsp:txBody>
      <dsp:txXfrm>
        <a:off x="5219238" y="1152128"/>
        <a:ext cx="2070039" cy="1971729"/>
      </dsp:txXfrm>
    </dsp:sp>
    <dsp:sp modelId="{464B3E4B-619D-4ED5-88F1-80285A820723}">
      <dsp:nvSpPr>
        <dsp:cNvPr id="0" name=""/>
        <dsp:cNvSpPr/>
      </dsp:nvSpPr>
      <dsp:spPr>
        <a:xfrm>
          <a:off x="4109414" y="3459090"/>
          <a:ext cx="2283371" cy="1516387"/>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t>Planificación</a:t>
          </a:r>
          <a:r>
            <a:rPr lang="en-CA" sz="2000" kern="1200" dirty="0" smtClean="0"/>
            <a:t> </a:t>
          </a:r>
          <a:r>
            <a:rPr lang="en-CA" sz="2000" kern="1200" dirty="0" err="1" smtClean="0"/>
            <a:t>estratégica</a:t>
          </a:r>
          <a:endParaRPr lang="en-CA" sz="2000" kern="1200" dirty="0" smtClean="0"/>
        </a:p>
        <a:p>
          <a:pPr lvl="0" algn="ctr" defTabSz="889000">
            <a:lnSpc>
              <a:spcPct val="90000"/>
            </a:lnSpc>
            <a:spcBef>
              <a:spcPct val="0"/>
            </a:spcBef>
            <a:spcAft>
              <a:spcPct val="35000"/>
            </a:spcAft>
          </a:pPr>
          <a:r>
            <a:rPr lang="en-CA" sz="1400" kern="1200" dirty="0" smtClean="0"/>
            <a:t>- </a:t>
          </a:r>
          <a:r>
            <a:rPr lang="es-ES" sz="1400" kern="1200" dirty="0" smtClean="0"/>
            <a:t>Prioridades estratégicas del MANUD/Plan de acción MANUD</a:t>
          </a:r>
          <a:endParaRPr lang="en-CA" sz="1400" kern="1200" dirty="0"/>
        </a:p>
      </dsp:txBody>
      <dsp:txXfrm>
        <a:off x="4183438" y="3533114"/>
        <a:ext cx="2135323" cy="1368339"/>
      </dsp:txXfrm>
    </dsp:sp>
    <dsp:sp modelId="{D37AFB92-4B60-4D23-BF66-6836633136E9}">
      <dsp:nvSpPr>
        <dsp:cNvPr id="0" name=""/>
        <dsp:cNvSpPr/>
      </dsp:nvSpPr>
      <dsp:spPr>
        <a:xfrm>
          <a:off x="1080134" y="2952326"/>
          <a:ext cx="2283371" cy="1579168"/>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ES" sz="1800" kern="1200" dirty="0" smtClean="0">
              <a:solidFill>
                <a:schemeClr val="tx1"/>
              </a:solidFill>
            </a:rPr>
            <a:t>Planificación e Implementación del Programa</a:t>
          </a:r>
        </a:p>
        <a:p>
          <a:pPr lvl="0" algn="ctr" defTabSz="800100">
            <a:lnSpc>
              <a:spcPct val="90000"/>
            </a:lnSpc>
            <a:spcBef>
              <a:spcPct val="0"/>
            </a:spcBef>
            <a:spcAft>
              <a:spcPct val="35000"/>
            </a:spcAft>
          </a:pPr>
          <a:r>
            <a:rPr lang="en-CA" sz="1400" kern="1200" dirty="0" smtClean="0">
              <a:solidFill>
                <a:schemeClr val="tx1"/>
              </a:solidFill>
            </a:rPr>
            <a:t>(</a:t>
          </a:r>
          <a:r>
            <a:rPr lang="en-CA" sz="1400" kern="1200" dirty="0" err="1" smtClean="0">
              <a:solidFill>
                <a:schemeClr val="tx1"/>
              </a:solidFill>
            </a:rPr>
            <a:t>Programas</a:t>
          </a:r>
          <a:r>
            <a:rPr lang="en-CA" sz="1400" kern="1200" dirty="0" smtClean="0">
              <a:solidFill>
                <a:schemeClr val="tx1"/>
              </a:solidFill>
            </a:rPr>
            <a:t> de </a:t>
          </a:r>
          <a:r>
            <a:rPr lang="en-CA" sz="1400" kern="1200" dirty="0" err="1" smtClean="0">
              <a:solidFill>
                <a:schemeClr val="tx1"/>
              </a:solidFill>
            </a:rPr>
            <a:t>Agencia</a:t>
          </a:r>
          <a:r>
            <a:rPr lang="en-CA" sz="1400" kern="1200" dirty="0" smtClean="0">
              <a:solidFill>
                <a:schemeClr val="tx1"/>
              </a:solidFill>
            </a:rPr>
            <a:t> o </a:t>
          </a:r>
          <a:r>
            <a:rPr lang="en-CA" sz="1400" kern="1200" dirty="0" err="1" smtClean="0">
              <a:solidFill>
                <a:schemeClr val="tx1"/>
              </a:solidFill>
            </a:rPr>
            <a:t>Multiagenciales</a:t>
          </a:r>
          <a:r>
            <a:rPr lang="en-CA" sz="1400" kern="1200" dirty="0" smtClean="0">
              <a:solidFill>
                <a:schemeClr val="tx1"/>
              </a:solidFill>
            </a:rPr>
            <a:t>)</a:t>
          </a:r>
          <a:endParaRPr lang="en-CA" sz="1400" kern="1200" dirty="0">
            <a:solidFill>
              <a:schemeClr val="tx1"/>
            </a:solidFill>
          </a:endParaRPr>
        </a:p>
      </dsp:txBody>
      <dsp:txXfrm>
        <a:off x="1157223" y="3029415"/>
        <a:ext cx="2129193" cy="1424990"/>
      </dsp:txXfrm>
    </dsp:sp>
    <dsp:sp modelId="{EEF237A7-1A40-4B53-8734-47DB5F3C6BBA}">
      <dsp:nvSpPr>
        <dsp:cNvPr id="0" name=""/>
        <dsp:cNvSpPr/>
      </dsp:nvSpPr>
      <dsp:spPr>
        <a:xfrm>
          <a:off x="916019" y="1326303"/>
          <a:ext cx="2283371" cy="1141685"/>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err="1" smtClean="0"/>
            <a:t>Seguimiento</a:t>
          </a:r>
          <a:r>
            <a:rPr lang="en-CA" sz="2000" kern="1200" dirty="0" smtClean="0"/>
            <a:t> y </a:t>
          </a:r>
          <a:r>
            <a:rPr lang="en-CA" sz="2000" kern="1200" dirty="0" err="1" smtClean="0"/>
            <a:t>Evaluación</a:t>
          </a:r>
          <a:endParaRPr lang="en-CA" sz="2000" kern="1200" dirty="0"/>
        </a:p>
      </dsp:txBody>
      <dsp:txXfrm>
        <a:off x="971751" y="1382035"/>
        <a:ext cx="2171907" cy="103022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9A8329ED-D1A9-4359-9677-37C70E47A6D2}" type="datetimeFigureOut">
              <a:rPr lang="en-US"/>
              <a:pPr>
                <a:defRPr/>
              </a:pPr>
              <a:t>7/5/2011</a:t>
            </a:fld>
            <a:endParaRPr lang="es-E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46959640-878F-448D-9D5C-D5F3F96C1D6C}" type="slidenum">
              <a:rPr lang="en-US"/>
              <a:pPr>
                <a:defRPr/>
              </a:pPr>
              <a:t>‹#›</a:t>
            </a:fld>
            <a:endParaRPr lang="es-ES"/>
          </a:p>
        </p:txBody>
      </p:sp>
    </p:spTree>
    <p:extLst>
      <p:ext uri="{BB962C8B-B14F-4D97-AF65-F5344CB8AC3E}">
        <p14:creationId xmlns:p14="http://schemas.microsoft.com/office/powerpoint/2010/main" val="5771774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humanitarianinfo.org/iasc/IAContingencyPlanGuide.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ln/>
        </p:spPr>
      </p:sp>
      <p:sp>
        <p:nvSpPr>
          <p:cNvPr id="15362" name="Rectangle 3"/>
          <p:cNvSpPr>
            <a:spLocks noGrp="1"/>
          </p:cNvSpPr>
          <p:nvPr>
            <p:ph type="body" idx="1"/>
          </p:nvPr>
        </p:nvSpPr>
        <p:spPr>
          <a:noFill/>
          <a:ln/>
        </p:spPr>
        <p:txBody>
          <a:bodyPr/>
          <a:lstStyle/>
          <a:p>
            <a:pPr eaLnBrk="1" hangingPunct="1"/>
            <a:r>
              <a:rPr lang="es-ES" b="1" dirty="0" smtClean="0"/>
              <a:t>Resultados previstos:</a:t>
            </a:r>
            <a:endParaRPr lang="es-ES" dirty="0" smtClean="0"/>
          </a:p>
          <a:p>
            <a:pPr eaLnBrk="1" hangingPunct="1"/>
            <a:r>
              <a:rPr lang="es-ES" dirty="0" smtClean="0"/>
              <a:t>Los participantes confían en aplicar un EBDH para el análisis. </a:t>
            </a:r>
          </a:p>
          <a:p>
            <a:pPr eaLnBrk="1" hangingPunct="1"/>
            <a:r>
              <a:rPr lang="es-ES" dirty="0" smtClean="0"/>
              <a:t>Pueden</a:t>
            </a:r>
          </a:p>
          <a:p>
            <a:pPr eaLnBrk="1" hangingPunct="1">
              <a:buFontTx/>
              <a:buChar char="•"/>
            </a:pPr>
            <a:r>
              <a:rPr lang="es-ES" dirty="0" smtClean="0"/>
              <a:t>Llevar a cabo análisis de causalidad de los problemas de desarrollo para identificar los derechos que no se están cumpliendo o en riesgo de violación;</a:t>
            </a:r>
          </a:p>
          <a:p>
            <a:pPr eaLnBrk="1" hangingPunct="1">
              <a:buFontTx/>
              <a:buChar char="•"/>
            </a:pPr>
            <a:r>
              <a:rPr lang="es-ES" dirty="0" smtClean="0"/>
              <a:t>Basarse en su análisis de causalidad para determinar los titulares de derechos y sus reivindicaciones, y los portadores de deberes y sus obligaciones correspondientes;</a:t>
            </a:r>
          </a:p>
          <a:p>
            <a:pPr eaLnBrk="1" hangingPunct="1">
              <a:buFontTx/>
              <a:buChar char="•"/>
            </a:pPr>
            <a:r>
              <a:rPr lang="es-ES" dirty="0" smtClean="0"/>
              <a:t>Utilizar el análisis de pauta de roles para identificar las brechas de capacidad crítica que impiden a los titulares de los derechos reclamar sus derechos, y los responsables de cumplir con sus obligaciones</a:t>
            </a:r>
          </a:p>
          <a:p>
            <a:pPr eaLnBrk="1" hangingPunct="1">
              <a:buFontTx/>
              <a:buChar char="•"/>
            </a:pPr>
            <a:r>
              <a:rPr lang="es-ES" dirty="0" smtClean="0"/>
              <a:t>Aplicar los principios de derechos humanos y normas que permitan fortalecer su análisis general.</a:t>
            </a:r>
          </a:p>
          <a:p>
            <a:pPr eaLnBrk="1" hangingPunct="1"/>
            <a:r>
              <a:rPr lang="es-ES" dirty="0" smtClean="0"/>
              <a:t> </a:t>
            </a:r>
          </a:p>
          <a:p>
            <a:pPr eaLnBrk="1" hangingPunct="1"/>
            <a:endParaRPr lang="es-ES" dirty="0" smtClean="0"/>
          </a:p>
          <a:p>
            <a:pPr eaLnBrk="1" hangingPunct="1"/>
            <a:endParaRPr lang="es-E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r>
              <a:rPr lang="es-ES" b="1" dirty="0" smtClean="0"/>
              <a:t>Opciones para el análisis, dependiendo de si un país decide no llevar a cabo un CCA completo:</a:t>
            </a:r>
          </a:p>
          <a:p>
            <a:pPr eaLnBrk="1" hangingPunct="1"/>
            <a:endParaRPr lang="es-ES" b="1" dirty="0" smtClean="0"/>
          </a:p>
          <a:p>
            <a:pPr eaLnBrk="1" hangingPunct="1"/>
            <a:r>
              <a:rPr lang="es-ES" dirty="0" smtClean="0"/>
              <a:t>A fin de tener una alternativa para los países sin un CCA competo, se podrían usar preguntas de las directrices MANUD Anexo 2 como sigue:</a:t>
            </a:r>
          </a:p>
          <a:p>
            <a:pPr eaLnBrk="1" hangingPunct="1"/>
            <a:r>
              <a:rPr lang="es-ES" dirty="0" smtClean="0"/>
              <a:t>1) Para todas las opciones de análisis, las diapositivas sobre acopio de información y evaluación deberían incluir las cuatro primeras preguntas del Anexo 2. </a:t>
            </a:r>
          </a:p>
          <a:p>
            <a:pPr eaLnBrk="1" hangingPunct="1"/>
            <a:endParaRPr lang="es-ES" dirty="0" smtClean="0"/>
          </a:p>
          <a:p>
            <a:pPr eaLnBrk="1" hangingPunct="1"/>
            <a:r>
              <a:rPr lang="es-ES" dirty="0" smtClean="0"/>
              <a:t>2) En los países sin un CCA completo, en vez del análisis causal, en lugar de utilizar las diapositivas del árbol de problemas, se podrían ofrecer en un diapositiva las preguntas 5 y 6 del Anexo 2 (y tal vez 1-2 más) y el ejercicio podría ser revisar la parte analítica de algunos documentos básicos (p. ej. Los informes de ODMs, documentos de estrategia de lucha contra la pobreza), con diferentes grupos que se ocupen de distintos ámbitos de la política. Una tarea adicional sería poner de relieve deficiencias analíticas. En general, la idea sería también llenar la matriz global en la medida de lo posible (ver pasos siguientes).   </a:t>
            </a:r>
          </a:p>
          <a:p>
            <a:pPr eaLnBrk="1" hangingPunct="1"/>
            <a:endParaRPr lang="es-ES" dirty="0" smtClean="0"/>
          </a:p>
          <a:p>
            <a:pPr eaLnBrk="1" hangingPunct="1"/>
            <a:r>
              <a:rPr lang="es-ES" dirty="0" smtClean="0"/>
              <a:t>3) Análisis de roles, mismas diapositivas</a:t>
            </a:r>
          </a:p>
          <a:p>
            <a:pPr eaLnBrk="1" hangingPunct="1"/>
            <a:endParaRPr lang="es-ES" dirty="0" smtClean="0"/>
          </a:p>
          <a:p>
            <a:pPr eaLnBrk="1" hangingPunct="1"/>
            <a:r>
              <a:rPr lang="es-ES" dirty="0" smtClean="0"/>
              <a:t>4) Análisis de brecha de capacidad, mismas diapositivas.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D147E6F-4497-47AE-82E2-952D376A93D8}" type="slidenum">
              <a:rPr lang="en-US" sz="1200">
                <a:cs typeface="Arial" charset="0"/>
              </a:rPr>
              <a:pPr algn="r"/>
              <a:t>11</a:t>
            </a:fld>
            <a:endParaRPr lang="es-ES" sz="1200">
              <a:cs typeface="Arial"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687388" y="4343400"/>
            <a:ext cx="5483225" cy="4114800"/>
          </a:xfrm>
          <a:noFill/>
          <a:ln/>
        </p:spPr>
        <p:txBody>
          <a:bodyPr/>
          <a:lstStyle/>
          <a:p>
            <a:pPr marL="0" marR="0" indent="0" algn="l" defTabSz="914400" rtl="0" eaLnBrk="1" fontAlgn="base" latinLnBrk="0" hangingPunct="1">
              <a:lnSpc>
                <a:spcPct val="80000"/>
              </a:lnSpc>
              <a:spcBef>
                <a:spcPct val="30000"/>
              </a:spcBef>
              <a:spcAft>
                <a:spcPct val="0"/>
              </a:spcAft>
              <a:buClrTx/>
              <a:buSzTx/>
              <a:buFontTx/>
              <a:buNone/>
              <a:tabLst/>
              <a:defRPr/>
            </a:pPr>
            <a:r>
              <a:rPr lang="es-ES" sz="800" dirty="0" smtClean="0">
                <a:ea typeface="MS PGothic" charset="-128"/>
              </a:rPr>
              <a:t>DIAPOSITIVA ESCONDIDA</a:t>
            </a:r>
          </a:p>
          <a:p>
            <a:pPr eaLnBrk="1" hangingPunct="1">
              <a:lnSpc>
                <a:spcPct val="80000"/>
              </a:lnSpc>
            </a:pPr>
            <a:endParaRPr lang="es-ES" sz="800" b="1" dirty="0" smtClean="0"/>
          </a:p>
          <a:p>
            <a:pPr eaLnBrk="1" hangingPunct="1">
              <a:lnSpc>
                <a:spcPct val="80000"/>
              </a:lnSpc>
            </a:pPr>
            <a:r>
              <a:rPr lang="es-ES" sz="800" b="1" dirty="0" smtClean="0"/>
              <a:t>Consejo para el presentador.</a:t>
            </a:r>
          </a:p>
          <a:p>
            <a:pPr eaLnBrk="1" hangingPunct="1">
              <a:lnSpc>
                <a:spcPct val="80000"/>
              </a:lnSpc>
            </a:pPr>
            <a:r>
              <a:rPr lang="es-ES" sz="800" b="1" dirty="0" smtClean="0"/>
              <a:t>Se podría tratar el contenido de esta diapositiva mientras se explica la pirámide invertida, evitando así mostrar esta</a:t>
            </a:r>
          </a:p>
          <a:p>
            <a:pPr eaLnBrk="1" hangingPunct="1"/>
            <a:r>
              <a:rPr lang="es-ES" b="1" dirty="0" smtClean="0"/>
              <a:t>1.</a:t>
            </a:r>
            <a:r>
              <a:rPr lang="es-ES" dirty="0" smtClean="0"/>
              <a:t> </a:t>
            </a:r>
            <a:r>
              <a:rPr lang="es-ES" b="1" u="sng" dirty="0" smtClean="0"/>
              <a:t>Recopilar la información correcta</a:t>
            </a:r>
            <a:endParaRPr lang="es-ES" dirty="0" smtClean="0"/>
          </a:p>
          <a:p>
            <a:pPr eaLnBrk="1" hangingPunct="1"/>
            <a:r>
              <a:rPr lang="es-ES" dirty="0" smtClean="0"/>
              <a:t>Con el fin de realizar una buena evaluación y análisis, es crucial la calidad y fiabilidad de la información de base. El objetivo es tener toda la información que se necesite para identificar los principales desafíos al desarrollo de un país (evaluación) y poder analizar con más profundidad causas inmediatas y subyacentes, así como causas profundas de esos desafíos del desarrollo. </a:t>
            </a:r>
            <a:endParaRPr lang="es-ES" b="1" dirty="0" smtClean="0"/>
          </a:p>
          <a:p>
            <a:pPr eaLnBrk="1" hangingPunct="1"/>
            <a:r>
              <a:rPr lang="es-ES" b="1" dirty="0" smtClean="0"/>
              <a:t>¿Qué tipo de información se requiere?</a:t>
            </a:r>
            <a:endParaRPr lang="es-ES" dirty="0" smtClean="0"/>
          </a:p>
          <a:p>
            <a:pPr eaLnBrk="1" hangingPunct="1"/>
            <a:r>
              <a:rPr lang="es-ES" dirty="0" smtClean="0"/>
              <a:t>Un contexto civil, cultural, económico, político y</a:t>
            </a:r>
            <a:r>
              <a:rPr lang="es-ES" b="1" dirty="0" smtClean="0"/>
              <a:t> social</a:t>
            </a:r>
            <a:r>
              <a:rPr lang="es-ES" dirty="0" smtClean="0"/>
              <a:t> que conduzca a la identificación de los principales desafíos al desarrollo y a los derechos humanos en el país, de su gravedad, de quiénes son los más afectados y de dónde se dan. </a:t>
            </a:r>
          </a:p>
          <a:p>
            <a:pPr eaLnBrk="1" hangingPunct="1"/>
            <a:r>
              <a:rPr lang="es-ES" dirty="0" smtClean="0"/>
              <a:t>Principales tendencias y patrones en los últimos años </a:t>
            </a:r>
          </a:p>
          <a:p>
            <a:pPr eaLnBrk="1" hangingPunct="1"/>
            <a:r>
              <a:rPr lang="es-ES" dirty="0" smtClean="0"/>
              <a:t>Los mecanismos y medidas adoptados para superarlos y su eficacia. </a:t>
            </a:r>
          </a:p>
          <a:p>
            <a:pPr eaLnBrk="1" hangingPunct="1"/>
            <a:r>
              <a:rPr lang="es-ES" dirty="0" smtClean="0"/>
              <a:t>Datos cuantitativos y cualitativos.</a:t>
            </a:r>
          </a:p>
          <a:p>
            <a:pPr eaLnBrk="1" hangingPunct="1"/>
            <a:r>
              <a:rPr lang="es-ES" dirty="0" smtClean="0"/>
              <a:t>Datos desglosados donde sea posible por sexo, edad, área geográfica, raciales, étnicos, etc. </a:t>
            </a:r>
            <a:endParaRPr lang="es-ES" b="1" dirty="0" smtClean="0"/>
          </a:p>
          <a:p>
            <a:pPr eaLnBrk="1" hangingPunct="1"/>
            <a:r>
              <a:rPr lang="es-ES" b="1" dirty="0" smtClean="0"/>
              <a:t>¿Cuáles son las principales fuentes de información?</a:t>
            </a:r>
            <a:endParaRPr lang="es-ES" dirty="0" smtClean="0"/>
          </a:p>
          <a:p>
            <a:pPr eaLnBrk="1" hangingPunct="1"/>
            <a:r>
              <a:rPr lang="es-ES" dirty="0" smtClean="0"/>
              <a:t>Informes de los gobiernos y estadísticas oficiales</a:t>
            </a:r>
          </a:p>
          <a:p>
            <a:pPr eaLnBrk="1" hangingPunct="1"/>
            <a:r>
              <a:rPr lang="es-ES" dirty="0" smtClean="0"/>
              <a:t>Órganos creados en virtud de tratados y procedimientos especiales, mecanismos de derechos humanos regionales y nacionales, incluyendo instituciones nacionales de Derechos Humanos</a:t>
            </a:r>
          </a:p>
          <a:p>
            <a:pPr eaLnBrk="1" hangingPunct="1"/>
            <a:r>
              <a:rPr lang="es-ES" dirty="0" smtClean="0"/>
              <a:t>Informes de ONGs y ONGIs</a:t>
            </a:r>
          </a:p>
          <a:p>
            <a:pPr eaLnBrk="1" hangingPunct="1"/>
            <a:r>
              <a:rPr lang="es-ES" dirty="0" smtClean="0"/>
              <a:t>Comisiones económicas de la ONU e instituciones financieras (BM, FMI)</a:t>
            </a:r>
          </a:p>
          <a:p>
            <a:pPr eaLnBrk="1" hangingPunct="1"/>
            <a:r>
              <a:rPr lang="es-ES" dirty="0" smtClean="0"/>
              <a:t>Informes de agencias de la ONU, incluidos los informes de las misiones de paz</a:t>
            </a:r>
          </a:p>
          <a:p>
            <a:pPr eaLnBrk="1" hangingPunct="1"/>
            <a:r>
              <a:rPr lang="es-ES" dirty="0" smtClean="0"/>
              <a:t>Informes de otros Estados (Departamento de Estado de EEUU, UE, etc. )</a:t>
            </a:r>
          </a:p>
          <a:p>
            <a:pPr eaLnBrk="1" hangingPunct="1"/>
            <a:r>
              <a:rPr lang="es-ES" dirty="0" smtClean="0"/>
              <a:t>Investigación académica y medios nacionales e internacionales</a:t>
            </a:r>
          </a:p>
          <a:p>
            <a:pPr eaLnBrk="1" hangingPunct="1"/>
            <a:r>
              <a:rPr lang="es-ES" dirty="0" smtClean="0"/>
              <a:t>Información Directa de víctimas de violaciones de derechos humanos</a:t>
            </a:r>
          </a:p>
          <a:p>
            <a:pPr eaLnBrk="1" hangingPunct="1"/>
            <a:r>
              <a:rPr lang="es-ES" dirty="0" smtClean="0"/>
              <a:t>Otras fuentes fidedignas</a:t>
            </a:r>
          </a:p>
          <a:p>
            <a:pPr eaLnBrk="1" hangingPunct="1"/>
            <a:endParaRPr lang="es-ES" dirty="0" smtClean="0"/>
          </a:p>
          <a:p>
            <a:pPr eaLnBrk="1" hangingPunct="1"/>
            <a:r>
              <a:rPr lang="es-ES" dirty="0" smtClean="0"/>
              <a:t>Debe prestarse especial atención a obtener datos desglosados por sexo y a cualquier investigación existente basada en la audiencias de pobreza, evaluaciones de pobreza, diagnósticos de pobreza, informes inéditos por el Defensor del Pueblo, que reflejen la situación y opiniones de desfavorecidos y grupos de población marginados, incluiyendo mujeres y niños, personas desplazadas, minorías y pueblos indígenas. Puede haber situaciones en las que una minoría muy pequeña esté siendo excluida de la mayor parte de estudios e informes, ya que no los responsables políticos no los consideran importantes, aunque sus derechos humanos sean flagrantemente violados. </a:t>
            </a:r>
          </a:p>
          <a:p>
            <a:pPr eaLnBrk="1" hangingPunct="1"/>
            <a:r>
              <a:rPr dirty="0"/>
              <a:t/>
            </a:r>
            <a:br>
              <a:rPr dirty="0"/>
            </a:br>
            <a:endParaRPr lang="es-E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6586887-18A1-46B5-8E32-91D823F82144}" type="slidenum">
              <a:rPr lang="en-US" sz="1200">
                <a:cs typeface="Arial" charset="0"/>
              </a:rPr>
              <a:pPr algn="r"/>
              <a:t>12</a:t>
            </a:fld>
            <a:endParaRPr lang="es-ES" sz="1200">
              <a:cs typeface="Arial"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dirty="0" smtClean="0">
                <a:ea typeface="MS PGothic" charset="-128"/>
              </a:rPr>
              <a:t>DIAPOSITIVA ESCONDIDA</a:t>
            </a:r>
          </a:p>
          <a:p>
            <a:pPr eaLnBrk="1" hangingPunct="1"/>
            <a:endParaRPr lang="es-ES" b="1" dirty="0" smtClean="0"/>
          </a:p>
          <a:p>
            <a:pPr eaLnBrk="1" hangingPunct="1"/>
            <a:r>
              <a:rPr lang="es-ES" b="1" dirty="0" smtClean="0"/>
              <a:t>2. </a:t>
            </a:r>
            <a:r>
              <a:rPr lang="es-ES" b="1" u="sng" dirty="0" smtClean="0"/>
              <a:t>Una Evaluación bien hecha</a:t>
            </a:r>
            <a:endParaRPr lang="es-ES" dirty="0" smtClean="0"/>
          </a:p>
          <a:p>
            <a:pPr eaLnBrk="1" hangingPunct="1"/>
            <a:r>
              <a:rPr lang="es-ES" dirty="0" smtClean="0"/>
              <a:t>Una evaluación de la situación general del país realizada desde un EBDH es esencial para determinar si existe un desafío para el desarrollo y dónde, su intensidad y quién se ve afectado. La Declaración del Milenio, Objetivos del Milenio y los compromisos, metas y objetivos de conferencias internacionales y cumbres, convenciones e instrumentos de derechos humanos del sistema de Naciones Unidas son puntos de referencia contra los cuales se puede determinar si y dónde existen grandes desafíos en un país, así como su gravedad. </a:t>
            </a:r>
          </a:p>
          <a:p>
            <a:pPr eaLnBrk="1" hangingPunct="1"/>
            <a:r>
              <a:rPr lang="es-ES" dirty="0" smtClean="0"/>
              <a:t>Debe prestarse atención a la identificación de los grupos</a:t>
            </a:r>
            <a:r>
              <a:rPr lang="es-ES" b="1" dirty="0" smtClean="0"/>
              <a:t> más desfavorecidos</a:t>
            </a:r>
            <a:r>
              <a:rPr lang="es-ES" dirty="0" smtClean="0"/>
              <a:t> </a:t>
            </a:r>
            <a:r>
              <a:rPr lang="es-ES" b="1" dirty="0" smtClean="0"/>
              <a:t>y excluidos</a:t>
            </a:r>
            <a:r>
              <a:rPr lang="es-ES" dirty="0" smtClean="0"/>
              <a:t>. Por ejemplo, si los indicadores de analfabetismo muestran que la tasa es moderadamente alta a nivel nacional, pero más alto entre mujeres indígenas que viven en zonas remotas, a continuación, el analfabetismo de mujeres indígenas en zonas remotas sería una cuestión prioritaria para abordar en más profundidad en el análisis.</a:t>
            </a:r>
            <a:endParaRPr lang="es-ES" b="1" dirty="0" smtClean="0"/>
          </a:p>
          <a:p>
            <a:pPr eaLnBrk="1" hangingPunct="1"/>
            <a:r>
              <a:rPr lang="es-ES" b="1" dirty="0" smtClean="0"/>
              <a:t>Al realizarse la evaluación, las siguientes preguntas pueden ser útiles:</a:t>
            </a:r>
            <a:endParaRPr lang="es-ES" dirty="0" smtClean="0"/>
          </a:p>
          <a:p>
            <a:pPr eaLnBrk="1" hangingPunct="1"/>
            <a:r>
              <a:rPr lang="es-ES" dirty="0" smtClean="0"/>
              <a:t> </a:t>
            </a:r>
          </a:p>
          <a:p>
            <a:pPr eaLnBrk="1" hangingPunct="1"/>
            <a:r>
              <a:rPr lang="es-ES" dirty="0" smtClean="0"/>
              <a:t>¿Qué problemas de desarrollo existen? </a:t>
            </a:r>
          </a:p>
          <a:p>
            <a:pPr eaLnBrk="1" hangingPunct="1"/>
            <a:r>
              <a:rPr lang="es-ES" dirty="0" smtClean="0"/>
              <a:t>¿Quiénes son los más afectados por ellos? </a:t>
            </a:r>
          </a:p>
          <a:p>
            <a:pPr eaLnBrk="1" hangingPunct="1"/>
            <a:r>
              <a:rPr lang="es-ES" dirty="0" smtClean="0"/>
              <a:t>¿Dónde están ocurriendo?</a:t>
            </a:r>
          </a:p>
          <a:p>
            <a:pPr eaLnBrk="1" hangingPunct="1"/>
            <a:r>
              <a:rPr lang="es-ES" dirty="0" smtClean="0"/>
              <a:t>¿Cuán generalizados están? </a:t>
            </a:r>
          </a:p>
          <a:p>
            <a:pPr eaLnBrk="1" hangingPunct="1"/>
            <a:r>
              <a:rPr lang="es-ES" dirty="0" smtClean="0"/>
              <a:t>¿Qué medidas se han tomado para hacerles frente? </a:t>
            </a:r>
          </a:p>
          <a:p>
            <a:pPr eaLnBrk="1" hangingPunct="1"/>
            <a:r>
              <a:rPr lang="es-ES" dirty="0" smtClean="0"/>
              <a:t>¿Qué progreso se ha logrado y los obstáculos quedan?  </a:t>
            </a:r>
          </a:p>
          <a:p>
            <a:pPr eaLnBrk="1" hangingPunct="1">
              <a:lnSpc>
                <a:spcPct val="80000"/>
              </a:lnSpc>
            </a:pPr>
            <a:endParaRPr lang="es-ES" sz="800" dirty="0" smtClean="0"/>
          </a:p>
          <a:p>
            <a:pPr eaLnBrk="1" hangingPunct="1"/>
            <a:r>
              <a:rPr lang="es-ES" b="1" dirty="0" smtClean="0"/>
              <a:t>Paso 1: Seleccionar el obstáculo para el Desarrollo/Derecho Humano sin cumplirse</a:t>
            </a:r>
            <a:endParaRPr lang="es-ES" dirty="0" smtClean="0"/>
          </a:p>
          <a:p>
            <a:pPr eaLnBrk="1" hangingPunct="1"/>
            <a:r>
              <a:rPr lang="es-ES" dirty="0" smtClean="0"/>
              <a:t>La calidad de la evaluación determinará cuáles desafíos en materia de desarrollo son áreas prioritarias que se deben analizar en más profundidad. Debe llegarse a un consenso entre todos los socios de la ONU (a través de una amplia consulta) sobre estos problemas prioritarios.</a:t>
            </a:r>
          </a:p>
          <a:p>
            <a:pPr eaLnBrk="1" hangingPunct="1"/>
            <a:r>
              <a:rPr lang="es-ES" dirty="0" smtClean="0"/>
              <a:t>Es importante desde un EBDH:</a:t>
            </a:r>
            <a:endParaRPr lang="es-ES" b="1" dirty="0" smtClean="0"/>
          </a:p>
          <a:p>
            <a:pPr eaLnBrk="1" hangingPunct="1"/>
            <a:r>
              <a:rPr lang="es-ES" b="1" dirty="0" smtClean="0"/>
              <a:t>Reconocer cada desafío para el desarrollo como un derecho humano</a:t>
            </a:r>
            <a:r>
              <a:rPr lang="es-ES" dirty="0" smtClean="0"/>
              <a:t> o como varios derechos humanos incumplidos o violados.  Este primer paso le ayuda a identificar los estándares de derechos humanos y los tratados de derechos humanos que le ayudarán a guiar y configurar el análisis;</a:t>
            </a:r>
            <a:endParaRPr lang="es-ES" b="1" dirty="0" smtClean="0"/>
          </a:p>
          <a:p>
            <a:pPr eaLnBrk="1" hangingPunct="1"/>
            <a:r>
              <a:rPr lang="es-ES" b="1" dirty="0" smtClean="0"/>
              <a:t>Formular el desafío del desarrollo de modo que se concentre en gente.</a:t>
            </a:r>
            <a:r>
              <a:rPr lang="es-ES" dirty="0" smtClean="0"/>
              <a:t> La cuestión es ¿quién está siendo afectado? </a:t>
            </a:r>
            <a:endParaRPr lang="es-ES" b="1" dirty="0" smtClean="0"/>
          </a:p>
          <a:p>
            <a:pPr eaLnBrk="1" hangingPunct="1"/>
            <a:r>
              <a:rPr lang="es-ES" b="1" dirty="0" smtClean="0"/>
              <a:t>Distinguir el obstáculo para el desarrollo de una de sus posibles causas</a:t>
            </a:r>
            <a:r>
              <a:rPr lang="es-ES" dirty="0" smtClean="0"/>
              <a:t>. La cuestión central es cómo se ve afectada la vida de personas. Esta cuestión debe identificarse de las capacidades institucionales, tendencias económicas y políticas o garantías legales, que pueden ser importantes causas del problema. </a:t>
            </a:r>
          </a:p>
          <a:p>
            <a:pPr eaLnBrk="1" hangingPunct="1"/>
            <a:r>
              <a:rPr lang="es-ES" dirty="0" smtClean="0"/>
              <a:t>Asimismo, definir el obstáculo al desarrollo como una "</a:t>
            </a:r>
            <a:r>
              <a:rPr lang="es-ES" i="1" dirty="0" smtClean="0"/>
              <a:t>falta de</a:t>
            </a:r>
            <a:r>
              <a:rPr lang="es-ES" dirty="0" smtClean="0"/>
              <a:t> algo" puede indicarle soluciones demasiado simplistas y evitar análisis de otros factores que afecten a la vida y el bienestar de personas. Si, por ejemplo, se elige "la falta de acceso a servicios de salud materna" como el obstáculo al desarrollo (en lugar de una alta mortalidad materna), otros factores que contribuyen, tal como "políticas ineficaces de planificación familiar" podrían no verse consideradas en el análisis.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071E1A7-251B-4530-9DA4-F8C0B31C53B5}" type="slidenum">
              <a:rPr lang="en-US" sz="1200">
                <a:cs typeface="Arial" charset="0"/>
              </a:rPr>
              <a:pPr algn="r"/>
              <a:t>13</a:t>
            </a:fld>
            <a:endParaRPr lang="es-ES" sz="1200">
              <a:cs typeface="Arial"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DAB8DAF-B1D0-4EB1-8F57-38C2B7ECEB70}" type="slidenum">
              <a:rPr lang="en-US" sz="1200">
                <a:cs typeface="Arial" charset="0"/>
              </a:rPr>
              <a:pPr algn="r"/>
              <a:t>14</a:t>
            </a:fld>
            <a:endParaRPr lang="es-ES" sz="1200">
              <a:cs typeface="Arial"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dirty="0" smtClean="0">
                <a:ea typeface="MS PGothic" charset="-128"/>
              </a:rPr>
              <a:t>DIAPOSITIVA ESCONDIDA</a:t>
            </a:r>
          </a:p>
          <a:p>
            <a:pPr eaLnBrk="1" hangingPunct="1"/>
            <a:endParaRPr lang="th-TH" dirty="0" smtClean="0">
              <a:ea typeface="Cordia New"/>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4486F01-2D82-4955-AC63-8A94AC8F8DC8}" type="slidenum">
              <a:rPr lang="en-US" sz="1200">
                <a:cs typeface="Arial" charset="0"/>
              </a:rPr>
              <a:pPr algn="r"/>
              <a:t>15</a:t>
            </a:fld>
            <a:endParaRPr lang="es-ES" sz="1200">
              <a:cs typeface="Arial"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dirty="0" smtClean="0">
                <a:ea typeface="MS PGothic" charset="-128"/>
              </a:rPr>
              <a:t>DIAPOSITIVA ESCONDIDA</a:t>
            </a:r>
          </a:p>
          <a:p>
            <a:pPr eaLnBrk="1" hangingPunct="1"/>
            <a:endParaRPr lang="es-ES" dirty="0" smtClean="0"/>
          </a:p>
          <a:p>
            <a:pPr eaLnBrk="1" hangingPunct="1"/>
            <a:r>
              <a:rPr lang="es-ES" dirty="0" smtClean="0"/>
              <a:t>El árbol de problemas es muy útil para ver quién está haciendo qué.</a:t>
            </a:r>
          </a:p>
          <a:p>
            <a:pPr eaLnBrk="1" hangingPunct="1"/>
            <a:r>
              <a:rPr lang="es-ES" dirty="0" smtClean="0"/>
              <a:t>Esto puede dar lugar a un interesante debate sobre de quién es la responsabilidad de hacer frente a las condiciones identificadas (por ejemplo, tal vez no es responsabilidad de la ONU, pero los socios podrían identificar quién debe ocuparse de estas cuestiones).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9908C27-1402-405C-8EB1-55410C953E7F}" type="slidenum">
              <a:rPr lang="en-US" sz="1200">
                <a:cs typeface="Arial" charset="0"/>
              </a:rPr>
              <a:pPr algn="r"/>
              <a:t>16</a:t>
            </a:fld>
            <a:endParaRPr lang="es-ES" sz="1200">
              <a:cs typeface="Arial"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r>
              <a:rPr lang="es-ES" dirty="0" smtClean="0"/>
              <a:t>La identificación de que los derechos no se están cumpliendo y sus causas inmediatas, subyacentes y profundas </a:t>
            </a:r>
          </a:p>
          <a:p>
            <a:pPr eaLnBrk="1" hangingPunct="1"/>
            <a:r>
              <a:rPr lang="es-ES" dirty="0" smtClean="0"/>
              <a:t>Las causas inmediatas - la causa más directa afecta a los individuos y los hogares; </a:t>
            </a:r>
          </a:p>
          <a:p>
            <a:pPr eaLnBrk="1" hangingPunct="1"/>
            <a:r>
              <a:rPr lang="es-ES" dirty="0" smtClean="0"/>
              <a:t>Las causas subyacentes implican normalmente la prestación de servicios y el comportamiento</a:t>
            </a:r>
          </a:p>
          <a:p>
            <a:pPr eaLnBrk="1" hangingPunct="1"/>
            <a:r>
              <a:rPr lang="es-ES" dirty="0" smtClean="0"/>
              <a:t>Las causas profundas incluyen cosas tales como la tradición, los recursos económicos, la ideología</a:t>
            </a:r>
          </a:p>
          <a:p>
            <a:pPr eaLnBrk="1" hangingPunct="1"/>
            <a:endParaRPr lang="es-ES" smtClean="0"/>
          </a:p>
          <a:p>
            <a:pPr eaLnBrk="1" hangingPunct="1"/>
            <a:r>
              <a:rPr lang="es-ES" dirty="0" smtClean="0"/>
              <a:t>Las necesidades de datos desglosados ​​para identificar las disparidades, las tendencias negativas que a menudo son enmascarados por los datos agregados</a:t>
            </a:r>
          </a:p>
          <a:p>
            <a:pPr eaLnBrk="1" hangingPunct="1"/>
            <a:endParaRPr lang="es-ES" smtClean="0"/>
          </a:p>
          <a:p>
            <a:pPr eaLnBrk="1" hangingPunct="1"/>
            <a:r>
              <a:rPr lang="es-ES" dirty="0" smtClean="0"/>
              <a:t>Incluye la comprensión del contexto y su efecto sobre la vida de las personas, la revisión de las políticas y las leyes de evaluar su conformidad con las normas mundiales de derechos humanos</a:t>
            </a:r>
          </a:p>
          <a:p>
            <a:pPr eaLnBrk="1" hangingPunct="1"/>
            <a:endParaRPr lang="es-ES" smtClean="0"/>
          </a:p>
          <a:p>
            <a:pPr eaLnBrk="1" hangingPunct="1"/>
            <a:r>
              <a:rPr lang="es-ES" dirty="0" smtClean="0"/>
              <a:t>Las necesidades de un proceso participativo</a:t>
            </a:r>
          </a:p>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C1D7095-9EE3-4DC8-9462-4565A412DFFB}" type="slidenum">
              <a:rPr lang="en-US" sz="1200">
                <a:cs typeface="Arial" charset="0"/>
              </a:rPr>
              <a:pPr algn="r"/>
              <a:t>17</a:t>
            </a:fld>
            <a:endParaRPr lang="es-ES" sz="1200">
              <a:cs typeface="Arial"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dirty="0" smtClean="0">
                <a:ea typeface="MS PGothic" charset="-128"/>
              </a:rPr>
              <a:t>DIAPOSITIVA ESCONDIDA</a:t>
            </a:r>
          </a:p>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A79329C-9380-4FC9-9AEB-620951CB5947}" type="slidenum">
              <a:rPr lang="en-US" sz="1200">
                <a:cs typeface="Arial" charset="0"/>
              </a:rPr>
              <a:pPr algn="r"/>
              <a:t>18</a:t>
            </a:fld>
            <a:endParaRPr lang="es-ES" sz="1200">
              <a:cs typeface="Arial" charset="0"/>
            </a:endParaRPr>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914400" y="4343400"/>
            <a:ext cx="5029200" cy="4114800"/>
          </a:xfrm>
          <a:noFill/>
          <a:ln/>
        </p:spPr>
        <p:txBody>
          <a:bodyPr/>
          <a:lstStyle/>
          <a:p>
            <a:pPr eaLnBrk="1" hangingPunct="1"/>
            <a:r>
              <a:rPr lang="es-ES" dirty="0" smtClean="0"/>
              <a:t>Esta es una versión reducida de un análisis de árbol de problemas realizado por un UNCT para la etapa MANUD de 2007</a:t>
            </a:r>
            <a:endParaRPr lang="es-ES" smtClean="0">
              <a:ea typeface="Cordia New"/>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10970C9-2444-45BA-8EBA-B65E516E3A6B}" type="slidenum">
              <a:rPr lang="en-US" sz="1200">
                <a:cs typeface="Arial" charset="0"/>
              </a:rPr>
              <a:pPr algn="r"/>
              <a:t>19</a:t>
            </a:fld>
            <a:endParaRPr lang="es-ES" sz="1200">
              <a:cs typeface="Arial"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687388" y="4343400"/>
            <a:ext cx="5483225" cy="4114800"/>
          </a:xfrm>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dirty="0" smtClean="0">
                <a:ea typeface="MS PGothic" charset="-128"/>
              </a:rPr>
              <a:t>DIAPOSITIVA ESCONDIDA</a:t>
            </a:r>
          </a:p>
          <a:p>
            <a:pPr eaLnBrk="1" hangingPunct="1"/>
            <a:endParaRPr lang="es-ES" dirty="0" smtClean="0"/>
          </a:p>
          <a:p>
            <a:pPr eaLnBrk="1" hangingPunct="1"/>
            <a:r>
              <a:rPr lang="es-ES" dirty="0" smtClean="0"/>
              <a:t>Esta diapositiva muestra que elementos comunes entre causas subyacentes representan problemas fundamentales.  En este ejemplo, un análisis causal de VIH/SIDA sugiere que la discriminación de género es una cuestión fundamental.  Un análisis de una niña que no asiste a la escuela también encuentra como problema la discriminación por motivos de género.  Esto sugiere al UNCT que la discriminación de género es un problema que afecta a la realización de varios ODM y los derechos conexos.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ChangeArrowheads="1" noTextEdit="1"/>
          </p:cNvSpPr>
          <p:nvPr>
            <p:ph type="sldImg"/>
          </p:nvPr>
        </p:nvSpPr>
        <p:spPr>
          <a:ln/>
        </p:spPr>
      </p:sp>
      <p:sp>
        <p:nvSpPr>
          <p:cNvPr id="17410" name="Rectangle 3"/>
          <p:cNvSpPr>
            <a:spLocks noGrp="1" noChangeArrowheads="1"/>
          </p:cNvSpPr>
          <p:nvPr>
            <p:ph type="body" idx="1"/>
          </p:nvPr>
        </p:nvSpPr>
        <p:spPr>
          <a:noFill/>
          <a:ln/>
        </p:spPr>
        <p:txBody>
          <a:bodyPr/>
          <a:lstStyle/>
          <a:p>
            <a:pPr eaLnBrk="1" hangingPunct="1">
              <a:lnSpc>
                <a:spcPct val="80000"/>
              </a:lnSpc>
            </a:pPr>
            <a:r>
              <a:rPr lang="es-ES" sz="800" dirty="0" smtClean="0"/>
              <a:t>Esta sesión es acerca de cómo responder a las cuatro preguntas críticas (la última diapositiva de la sesión 4):</a:t>
            </a:r>
          </a:p>
          <a:p>
            <a:pPr eaLnBrk="1" hangingPunct="1">
              <a:lnSpc>
                <a:spcPct val="80000"/>
              </a:lnSpc>
            </a:pPr>
            <a:endParaRPr lang="es-ES" sz="800" dirty="0" smtClean="0"/>
          </a:p>
          <a:p>
            <a:pPr eaLnBrk="1" hangingPunct="1">
              <a:lnSpc>
                <a:spcPct val="80000"/>
              </a:lnSpc>
              <a:buFont typeface="Wingdings" pitchFamily="2" charset="2"/>
              <a:buNone/>
            </a:pPr>
            <a:r>
              <a:rPr lang="es-ES" sz="800" u="sng" dirty="0" smtClean="0">
                <a:solidFill>
                  <a:srgbClr val="FF0000"/>
                </a:solidFill>
              </a:rPr>
              <a:t>¿Quién</a:t>
            </a:r>
            <a:r>
              <a:rPr lang="es-ES" dirty="0" smtClean="0"/>
              <a:t> se ha quedado atrás y por qué?</a:t>
            </a:r>
          </a:p>
          <a:p>
            <a:pPr eaLnBrk="1" hangingPunct="1">
              <a:lnSpc>
                <a:spcPct val="80000"/>
              </a:lnSpc>
              <a:buFont typeface="Wingdings" pitchFamily="2" charset="2"/>
              <a:buNone/>
            </a:pPr>
            <a:r>
              <a:rPr lang="es-ES" sz="800" dirty="0" smtClean="0"/>
              <a:t>Los estándares de derechos humanos son un mínimo en la práctica y una medida del éxito (como la Declaración Universal), que son necesarios para ampliar las libertades y las oportunidades inherentes al desarrollo humano. </a:t>
            </a:r>
          </a:p>
          <a:p>
            <a:pPr eaLnBrk="1" hangingPunct="1">
              <a:lnSpc>
                <a:spcPct val="80000"/>
              </a:lnSpc>
            </a:pPr>
            <a:r>
              <a:rPr lang="es-ES" sz="800" dirty="0" smtClean="0"/>
              <a:t>El "por qué" se vincula con el análisis causal y nos ayudará a visualizar cómo los principios de derechos humanos pueden ayudar a identificar los patrones persistentes de discriminación, la exclusión, la impunidad y la impotencia. </a:t>
            </a:r>
            <a:r>
              <a:rPr dirty="0"/>
              <a:t/>
            </a:r>
            <a:br>
              <a:rPr dirty="0"/>
            </a:br>
            <a:r>
              <a:rPr lang="es-ES" sz="800" dirty="0" smtClean="0"/>
              <a:t>Análisis de causalidad debe conducir a la identificación de las causas inmediatas, subyacentes y profundas. </a:t>
            </a:r>
          </a:p>
          <a:p>
            <a:pPr eaLnBrk="1" hangingPunct="1">
              <a:lnSpc>
                <a:spcPct val="80000"/>
              </a:lnSpc>
              <a:buFont typeface="Wingdings" pitchFamily="2" charset="2"/>
              <a:buNone/>
            </a:pPr>
            <a:endParaRPr lang="es-ES" sz="800" dirty="0" smtClean="0"/>
          </a:p>
          <a:p>
            <a:pPr eaLnBrk="1" hangingPunct="1">
              <a:lnSpc>
                <a:spcPct val="80000"/>
              </a:lnSpc>
              <a:buFont typeface="Wingdings" pitchFamily="2" charset="2"/>
              <a:buNone/>
            </a:pPr>
            <a:r>
              <a:rPr lang="es-ES" sz="800" u="sng" dirty="0" smtClean="0">
                <a:solidFill>
                  <a:srgbClr val="FF0000"/>
                </a:solidFill>
              </a:rPr>
              <a:t>¿A qué tienen ellos</a:t>
            </a:r>
            <a:r>
              <a:rPr lang="es-ES" dirty="0" smtClean="0"/>
              <a:t> derecho?</a:t>
            </a:r>
          </a:p>
          <a:p>
            <a:pPr eaLnBrk="1" hangingPunct="1">
              <a:lnSpc>
                <a:spcPct val="80000"/>
              </a:lnSpc>
              <a:buFont typeface="Wingdings" pitchFamily="2" charset="2"/>
              <a:buNone/>
            </a:pPr>
            <a:r>
              <a:rPr lang="es-ES" sz="800" u="sng" dirty="0" smtClean="0"/>
              <a:t>La cuestión de los derechos es esencial para visualizar y entender que las normas de recursos humanos consagrados en los tratados no son sólo palabras en papel-, sino</a:t>
            </a:r>
            <a:r>
              <a:rPr lang="es-ES" sz="800" dirty="0" smtClean="0"/>
              <a:t> normas aplicables.</a:t>
            </a:r>
          </a:p>
          <a:p>
            <a:pPr eaLnBrk="1" hangingPunct="1">
              <a:lnSpc>
                <a:spcPct val="80000"/>
              </a:lnSpc>
              <a:buFont typeface="Wingdings" pitchFamily="2" charset="2"/>
              <a:buNone/>
            </a:pPr>
            <a:endParaRPr lang="es-ES" sz="800" dirty="0" smtClean="0">
              <a:sym typeface="Wingdings" pitchFamily="2" charset="2"/>
            </a:endParaRPr>
          </a:p>
          <a:p>
            <a:pPr eaLnBrk="1" hangingPunct="1">
              <a:lnSpc>
                <a:spcPct val="80000"/>
              </a:lnSpc>
              <a:buFont typeface="Wingdings" pitchFamily="2" charset="2"/>
              <a:buNone/>
            </a:pPr>
            <a:r>
              <a:rPr lang="es-ES" dirty="0" smtClean="0"/>
              <a:t>¿Quién tiene que hacer algo al respecto?</a:t>
            </a:r>
          </a:p>
          <a:p>
            <a:pPr eaLnBrk="1" hangingPunct="1">
              <a:lnSpc>
                <a:spcPct val="80000"/>
              </a:lnSpc>
              <a:buFont typeface="Wingdings" pitchFamily="2" charset="2"/>
              <a:buNone/>
            </a:pPr>
            <a:r>
              <a:rPr lang="es-ES" sz="800" dirty="0" smtClean="0"/>
              <a:t>Es importante identificar, en concreto, quiénes son los portadores de deberes y obligaciones, que tienen la obligación de actuar.</a:t>
            </a:r>
          </a:p>
          <a:p>
            <a:pPr eaLnBrk="1" hangingPunct="1">
              <a:lnSpc>
                <a:spcPct val="80000"/>
              </a:lnSpc>
            </a:pPr>
            <a:r>
              <a:rPr lang="es-ES" altLang="ko-KR" sz="800" dirty="0" smtClean="0">
                <a:ea typeface="Gulim"/>
                <a:cs typeface="Gulim"/>
              </a:rPr>
              <a:t>¡Cuidado!</a:t>
            </a:r>
          </a:p>
          <a:p>
            <a:pPr eaLnBrk="1" hangingPunct="1">
              <a:lnSpc>
                <a:spcPct val="80000"/>
              </a:lnSpc>
              <a:buFont typeface="Wingdings" pitchFamily="2" charset="2"/>
              <a:buNone/>
            </a:pPr>
            <a:r>
              <a:rPr lang="es-ES" altLang="ko-KR" sz="800" dirty="0" smtClean="0">
                <a:ea typeface="Gulim"/>
                <a:cs typeface="Gulim"/>
              </a:rPr>
              <a:t>Es fácil dar a entender que la acción debe ser tomada sólo por los responsables.</a:t>
            </a:r>
          </a:p>
          <a:p>
            <a:pPr eaLnBrk="1" hangingPunct="1">
              <a:lnSpc>
                <a:spcPct val="80000"/>
              </a:lnSpc>
            </a:pPr>
            <a:r>
              <a:rPr lang="es-ES" altLang="ko-KR" sz="800" dirty="0" smtClean="0">
                <a:ea typeface="Gulim"/>
                <a:cs typeface="Gulim"/>
              </a:rPr>
              <a:t>Los presentadores deben hacer hincapié en que el "quién" en "quién tiene que hacer algo al respecto" incluye </a:t>
            </a:r>
            <a:r>
              <a:rPr lang="es-ES" altLang="ko-KR" sz="800" u="sng" dirty="0" smtClean="0">
                <a:ea typeface="Gulim"/>
                <a:cs typeface="Gulim"/>
              </a:rPr>
              <a:t>tanto a los portadores de deberes como a los titulares de derechos.</a:t>
            </a:r>
            <a:endParaRPr lang="es-ES" sz="800" u="sng" dirty="0" smtClean="0"/>
          </a:p>
          <a:p>
            <a:pPr eaLnBrk="1" hangingPunct="1">
              <a:lnSpc>
                <a:spcPct val="80000"/>
              </a:lnSpc>
              <a:buFont typeface="Wingdings" pitchFamily="2" charset="2"/>
              <a:buNone/>
            </a:pPr>
            <a:endParaRPr lang="es-ES" sz="800" dirty="0" smtClean="0"/>
          </a:p>
          <a:p>
            <a:pPr eaLnBrk="1" hangingPunct="1">
              <a:lnSpc>
                <a:spcPct val="80000"/>
              </a:lnSpc>
              <a:buFont typeface="Wingdings" pitchFamily="2" charset="2"/>
              <a:buNone/>
            </a:pPr>
            <a:r>
              <a:rPr lang="es-ES" sz="800" u="sng" dirty="0" smtClean="0">
                <a:solidFill>
                  <a:srgbClr val="0000FF"/>
                </a:solidFill>
              </a:rPr>
              <a:t>¿Qué es lo que </a:t>
            </a:r>
            <a:r>
              <a:rPr lang="es-ES" dirty="0" smtClean="0"/>
              <a:t>necesitan para actuar?</a:t>
            </a:r>
          </a:p>
          <a:p>
            <a:pPr eaLnBrk="1" hangingPunct="1">
              <a:lnSpc>
                <a:spcPct val="80000"/>
              </a:lnSpc>
            </a:pPr>
            <a:r>
              <a:rPr lang="es-ES" sz="800" dirty="0" smtClean="0"/>
              <a:t>El "ellos" en la última pregunta se refiere tanto a los titulares de derechos y portadores de obligaciones y ayuda a identificar las deficiencias críticas de capacidad que impiden la acción. </a:t>
            </a:r>
          </a:p>
          <a:p>
            <a:pPr eaLnBrk="1" hangingPunct="1">
              <a:lnSpc>
                <a:spcPct val="80000"/>
              </a:lnSpc>
            </a:pPr>
            <a:r>
              <a:rPr lang="es-ES" sz="800" dirty="0" smtClean="0"/>
              <a:t>A los niveles de base y de raíz, estas deficiencias de capacidad casi siempre implican deficiencias en marcos legales, institucionales, políticos y financieros (presupuesto). La acción en el entorno político y económico puede ser esencial para potenciar los titulares de derechos y desarrollar las capacidades de los portadores de obligaciones.</a:t>
            </a:r>
          </a:p>
          <a:p>
            <a:pPr eaLnBrk="1" hangingPunct="1">
              <a:lnSpc>
                <a:spcPct val="80000"/>
              </a:lnSpc>
            </a:pPr>
            <a:r>
              <a:rPr lang="es-ES" sz="800" dirty="0" smtClean="0"/>
              <a:t>Es necesario utilizar un análisis de causalidad basado en los derechos para fortalecer el análisis  en curso o previsto por países, y para atraer cierta influencia a la preparación o revisión de los planes nacionales de desarrollo, incluidos los DERLP.</a:t>
            </a:r>
          </a:p>
          <a:p>
            <a:pPr eaLnBrk="1" hangingPunct="1">
              <a:lnSpc>
                <a:spcPct val="80000"/>
              </a:lnSpc>
            </a:pPr>
            <a:r>
              <a:rPr lang="es-ES" sz="800" dirty="0" smtClean="0"/>
              <a:t>Una fuente clave de información que hay que utilizar durante el análisis son los informes de los mecanismos internacionales, regionales y nacionales de derechos.</a:t>
            </a:r>
            <a:r>
              <a:rPr lang="es-ES" dirty="0" smtClean="0"/>
              <a:t> </a:t>
            </a:r>
            <a:endParaRPr lang="es-ES" sz="800" dirty="0" smtClean="0"/>
          </a:p>
          <a:p>
            <a:pPr eaLnBrk="1" hangingPunct="1">
              <a:lnSpc>
                <a:spcPct val="80000"/>
              </a:lnSpc>
            </a:pPr>
            <a:endParaRPr lang="es-ES" sz="800" dirty="0" smtClean="0"/>
          </a:p>
          <a:p>
            <a:pPr eaLnBrk="1" hangingPunct="1">
              <a:lnSpc>
                <a:spcPct val="80000"/>
              </a:lnSpc>
            </a:pPr>
            <a:r>
              <a:rPr lang="es-ES" sz="800" dirty="0" smtClean="0"/>
              <a:t>Recuerde que un mensaje clave en un EBDH es que el proceso es tan importante como el resultado del desarrollo. Recordar a los participantes y agregar lo siguiente:</a:t>
            </a:r>
          </a:p>
          <a:p>
            <a:pPr eaLnBrk="1" hangingPunct="1">
              <a:lnSpc>
                <a:spcPct val="80000"/>
              </a:lnSpc>
            </a:pPr>
            <a:r>
              <a:rPr lang="es-ES" sz="800" b="1" dirty="0" smtClean="0"/>
              <a:t>¿Cómo debe llevarse a cabo el proceso? o ¿Qué tipo de proceso es necesario?</a:t>
            </a:r>
            <a:endParaRPr lang="es-ES" sz="800" dirty="0" smtClean="0"/>
          </a:p>
          <a:p>
            <a:pPr eaLnBrk="1" hangingPunct="1">
              <a:lnSpc>
                <a:spcPct val="80000"/>
              </a:lnSpc>
            </a:pPr>
            <a:endParaRPr lang="es-ES" sz="800" dirty="0" smtClean="0"/>
          </a:p>
          <a:p>
            <a:pPr eaLnBrk="1" hangingPunct="1">
              <a:lnSpc>
                <a:spcPct val="80000"/>
              </a:lnSpc>
            </a:pPr>
            <a:r>
              <a:rPr lang="es-ES" sz="800" dirty="0" smtClean="0"/>
              <a:t>Esta es una buena introducción a los tres pasos.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5277CD6-42F6-4E6E-BA69-F6602F1F1993}" type="slidenum">
              <a:rPr lang="en-US" sz="1200">
                <a:cs typeface="Arial" charset="0"/>
              </a:rPr>
              <a:pPr algn="r"/>
              <a:t>20</a:t>
            </a:fld>
            <a:endParaRPr lang="es-ES" sz="1200">
              <a:cs typeface="Arial"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r>
              <a:rPr lang="es-ES" dirty="0" smtClean="0"/>
              <a:t>Instrucciones de Grupo:  Los grupos tendrán tarjetas, marcadores, cinta adhesiva, espacio en paredes, pizarra o rotafolios.  </a:t>
            </a:r>
          </a:p>
          <a:p>
            <a:pPr eaLnBrk="1" hangingPunct="1"/>
            <a:endParaRPr lang="es-ES" smtClean="0"/>
          </a:p>
          <a:p>
            <a:pPr eaLnBrk="1" hangingPunct="1"/>
            <a:r>
              <a:rPr lang="es-ES" dirty="0" smtClean="0"/>
              <a:t>Cada grupo seleccionará uno de los ODM para trabajar, y si es posible, identificará un indicador específico de estado pertinente para ese ODM (p. ej. tasas de deserción escolar de niñas en la escuela primaria).</a:t>
            </a:r>
          </a:p>
          <a:p>
            <a:pPr eaLnBrk="1" hangingPunct="1"/>
            <a:endParaRPr lang="es-ES" smtClean="0"/>
          </a:p>
          <a:p>
            <a:pPr eaLnBrk="1" hangingPunct="1"/>
            <a:r>
              <a:rPr lang="es-ES" dirty="0" smtClean="0"/>
              <a:t>Construir un árbol de problema para aquellos no familiarizados con la práctica es más sencillo cuando se realiza un intercambio de ideas previo y se toma nota de los resultados en tarjetas.  Por ejemplo, si la pregunta es " ¿Por qué niñas abandonan la escuela? ", los miembros del grupo pueden anotar cualquier posible causa sin que importe si es inmediata, subyacente o básica.  Una vez que se han identificado un número razonable de causas, se pueden ser estructurar las causas en la cadena lógica.</a:t>
            </a:r>
          </a:p>
          <a:p>
            <a:pPr eaLnBrk="1" hangingPunct="1"/>
            <a:endParaRPr lang="es-ES" smtClean="0"/>
          </a:p>
          <a:p>
            <a:pPr eaLnBrk="1" hangingPunct="1"/>
            <a:r>
              <a:rPr lang="es-ES" dirty="0" smtClean="0"/>
              <a:t>Otra alternativa es intentar construir desde arriba hacia abajo, pero eso será menos participatorio y creativo.</a:t>
            </a:r>
          </a:p>
          <a:p>
            <a:pPr eaLnBrk="1" hangingPunct="1"/>
            <a:endParaRPr lang="es-ES" smtClean="0"/>
          </a:p>
          <a:p>
            <a:pPr eaLnBrk="1" hangingPunct="1"/>
            <a:r>
              <a:rPr lang="es-ES" dirty="0" smtClean="0"/>
              <a:t>Seleccionar una cadena significa que hay una relación causal vertical menos de entre las diversas posibilidades de relaciones verticales.</a:t>
            </a:r>
          </a:p>
          <a:p>
            <a:pPr eaLnBrk="1" hangingPunct="1"/>
            <a:endParaRPr lang="es-ES" smtClean="0"/>
          </a:p>
          <a:p>
            <a:pPr eaLnBrk="1" hangingPunct="1"/>
            <a:r>
              <a:rPr lang="es-ES" dirty="0" smtClean="0"/>
              <a:t>Nota para el facilitador: Además, con el fin de facilitar la identificación de la demanda más tarde, a los participantes se les puede pedir a considerar la AAQ (disponibilidad, accesibilidad, calidad) Dimensiones de las normas de los DESC y destacar en qué dimensión del respectivo derecho parece cumplirse.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73143B7-66A2-4D23-8C35-D5F3332F3BE7}" type="slidenum">
              <a:rPr lang="en-US" sz="1200">
                <a:cs typeface="Arial" charset="0"/>
              </a:rPr>
              <a:pPr algn="r"/>
              <a:t>21</a:t>
            </a:fld>
            <a:endParaRPr lang="es-ES" sz="1200">
              <a:cs typeface="Arial"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sz="1000" dirty="0" smtClean="0">
                <a:ea typeface="MS PGothic" charset="-128"/>
              </a:rPr>
              <a:t>DIAPOSITIVA ESCONDIDA</a:t>
            </a:r>
          </a:p>
          <a:p>
            <a:pPr eaLnBrk="1" hangingPunct="1"/>
            <a:endParaRPr lang="en-CA" sz="1000"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E1CC986-3756-4250-9BF9-2969473AE5B1}" type="slidenum">
              <a:rPr lang="en-US" sz="1200">
                <a:cs typeface="Arial" charset="0"/>
              </a:rPr>
              <a:pPr algn="r"/>
              <a:t>23</a:t>
            </a:fld>
            <a:endParaRPr lang="es-ES" sz="1200">
              <a:cs typeface="Arial" charset="0"/>
            </a:endParaRPr>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xfrm>
            <a:off x="241300" y="4240213"/>
            <a:ext cx="6375400" cy="4903787"/>
          </a:xfrm>
          <a:noFill/>
          <a:ln/>
        </p:spPr>
        <p:txBody>
          <a:bodyPr/>
          <a:lstStyle/>
          <a:p>
            <a:pPr marL="228600" indent="-228600" eaLnBrk="1" hangingPunct="1">
              <a:lnSpc>
                <a:spcPct val="90000"/>
              </a:lnSpc>
            </a:pPr>
            <a:r>
              <a:rPr lang="es-ES" sz="1000" b="1" dirty="0" smtClean="0"/>
              <a:t>Análisis de roles </a:t>
            </a:r>
          </a:p>
          <a:p>
            <a:pPr marL="228600" indent="-228600" eaLnBrk="1" hangingPunct="1">
              <a:lnSpc>
                <a:spcPct val="90000"/>
              </a:lnSpc>
            </a:pPr>
            <a:r>
              <a:rPr lang="es-ES" sz="1000" dirty="0" smtClean="0"/>
              <a:t>¿De quién no se respetan los derechos? ¿Quién es responsable de que los derechos no se respeten, protejan o cumplan? ¿Quiénes son los titulares de derechos y tienen la capacidad de reclamar sus derechos, entre ellos la capacidad de acceder a la información, organizar y participar, abogar por reivindicaciones y cambios de política, así como de obtener reparación?  Concretamente, ¿qué se debe a los titulares de los derechos?  ¿Qué mecanismos de entrega, rendición de cuentas, y de reparación existen y qué mecanismos deben establecerse? ¿Quiénes son los portadores de deberes y qué obligaciones se supone que deben cumplir? ¿Quiénes son los actores concretos o instituciones responsables de rendimiento? ¿tienen la capacidad para cumplir con sus obligaciones (incluida la responsabilidad, autoridad, datos y recursos)? ¿Estos portadores de deberes son también titulares de derechos?  En otras palabras, ¿dependen de que otras personas desempeñen sus funciones antes de poder, a su vez, entregar lo que deben? ¿Estos otros tienen también la capacidad de desempeñar sus funciones? ¿Cuál es la relación entre los titulares de derechos y portadores de deberes en lo que respecta a la cuestión del desarrollo a estudio y a qué nivel están las intervenciones más eficaces para la creación de capacidad (comunitarias, regionales, nacionales)?</a:t>
            </a:r>
          </a:p>
          <a:p>
            <a:pPr marL="228600" indent="-228600" eaLnBrk="1" hangingPunct="1">
              <a:lnSpc>
                <a:spcPct val="90000"/>
              </a:lnSpc>
            </a:pPr>
            <a:endParaRPr lang="es-ES" sz="1000" dirty="0" smtClean="0"/>
          </a:p>
          <a:p>
            <a:pPr marL="228600" indent="-228600" eaLnBrk="1" hangingPunct="1">
              <a:lnSpc>
                <a:spcPct val="90000"/>
              </a:lnSpc>
            </a:pPr>
            <a:r>
              <a:rPr lang="es-ES" sz="1000" dirty="0" smtClean="0"/>
              <a:t>Parada técnica: la identificación de roles no debería ser un ejercicio arbitrario. </a:t>
            </a:r>
            <a:r>
              <a:rPr lang="es-ES" dirty="0" smtClean="0"/>
              <a:t>Debería guiarse</a:t>
            </a:r>
            <a:r>
              <a:rPr lang="es-ES" sz="1000" dirty="0" smtClean="0"/>
              <a:t> por las reclamaciones y derechos establecidos en los estándares internacionales de derechos humanos, así como por los roles y estándares más específicos definidos en las leyes, procedimientos y políticas nacionales. </a:t>
            </a:r>
            <a:r>
              <a:rPr lang="es-ES" dirty="0" smtClean="0"/>
              <a:t> </a:t>
            </a:r>
          </a:p>
          <a:p>
            <a:pPr marL="228600" indent="-228600" eaLnBrk="1" hangingPunct="1">
              <a:lnSpc>
                <a:spcPct val="90000"/>
              </a:lnSpc>
            </a:pPr>
            <a:endParaRPr lang="es-ES" dirty="0" smtClean="0"/>
          </a:p>
          <a:p>
            <a:pPr marL="228600" indent="-228600" eaLnBrk="1" hangingPunct="1">
              <a:lnSpc>
                <a:spcPct val="90000"/>
              </a:lnSpc>
              <a:spcBef>
                <a:spcPct val="40000"/>
              </a:spcBef>
            </a:pPr>
            <a:r>
              <a:rPr lang="es-ES" sz="900" dirty="0" smtClean="0"/>
              <a:t>Analizar las responsabilidades y las reclamaciones y las relaciones entre los titulares de los derechos humanos (</a:t>
            </a:r>
            <a:r>
              <a:rPr lang="es-ES" sz="900" dirty="0" err="1" smtClean="0"/>
              <a:t>TDs</a:t>
            </a:r>
            <a:r>
              <a:rPr lang="es-ES" sz="900" dirty="0" smtClean="0"/>
              <a:t>) y los portadores de deberes (</a:t>
            </a:r>
            <a:r>
              <a:rPr lang="es-ES" sz="900" dirty="0" err="1" smtClean="0"/>
              <a:t>TOs</a:t>
            </a:r>
            <a:r>
              <a:rPr lang="es-ES" sz="900" dirty="0" smtClean="0"/>
              <a:t>)</a:t>
            </a:r>
          </a:p>
          <a:p>
            <a:pPr marL="228600" indent="-228600" eaLnBrk="1" hangingPunct="1">
              <a:lnSpc>
                <a:spcPct val="90000"/>
              </a:lnSpc>
              <a:spcBef>
                <a:spcPct val="40000"/>
              </a:spcBef>
            </a:pPr>
            <a:r>
              <a:rPr lang="es-ES" sz="900" dirty="0" smtClean="0"/>
              <a:t>Identificar los portadores de deberes y sus responsabilidades de respetar, proteger y hacer respetar los derechos</a:t>
            </a:r>
          </a:p>
          <a:p>
            <a:pPr marL="228600" indent="-228600" eaLnBrk="1" hangingPunct="1">
              <a:lnSpc>
                <a:spcPct val="90000"/>
              </a:lnSpc>
              <a:spcBef>
                <a:spcPct val="40000"/>
              </a:spcBef>
            </a:pPr>
            <a:r>
              <a:rPr lang="es-ES" sz="900" dirty="0" smtClean="0"/>
              <a:t>Identificar los patrones de las relaciones entre los diferentes niveles - los portadores  de deberes también pueden ser titulares de los derechos contra el siguiente nivel</a:t>
            </a:r>
          </a:p>
          <a:p>
            <a:pPr marL="228600" indent="-228600" eaLnBrk="1" hangingPunct="1">
              <a:lnSpc>
                <a:spcPct val="90000"/>
              </a:lnSpc>
              <a:spcBef>
                <a:spcPct val="40000"/>
              </a:spcBef>
            </a:pPr>
            <a:r>
              <a:rPr lang="es-ES" sz="900" dirty="0" err="1" smtClean="0"/>
              <a:t>TDs</a:t>
            </a:r>
            <a:r>
              <a:rPr lang="es-ES" sz="900" dirty="0" smtClean="0"/>
              <a:t> tiene más de un derecho y </a:t>
            </a:r>
            <a:r>
              <a:rPr lang="es-ES" sz="900" dirty="0" err="1" smtClean="0"/>
              <a:t>TOs</a:t>
            </a:r>
            <a:r>
              <a:rPr lang="es-ES" sz="900" dirty="0" smtClean="0"/>
              <a:t> tienen múltiples roles, para realizar diferentes derechos</a:t>
            </a:r>
          </a:p>
          <a:p>
            <a:pPr marL="228600" indent="-228600" eaLnBrk="1" hangingPunct="1">
              <a:lnSpc>
                <a:spcPct val="90000"/>
              </a:lnSpc>
            </a:pPr>
            <a:endParaRPr lang="es-E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1FEFFC9-7DA5-4646-B633-2757B2D8C9E1}" type="slidenum">
              <a:rPr lang="en-US" sz="1200">
                <a:cs typeface="Arial" charset="0"/>
              </a:rPr>
              <a:pPr algn="r"/>
              <a:t>24</a:t>
            </a:fld>
            <a:endParaRPr lang="es-ES" sz="1200">
              <a:cs typeface="Arial" charset="0"/>
            </a:endParaRPr>
          </a:p>
        </p:txBody>
      </p:sp>
      <p:sp>
        <p:nvSpPr>
          <p:cNvPr id="696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B132C38-42A4-4678-B41A-E68121BEC280}" type="slidenum">
              <a:rPr lang="en-US" altLang="ja-JP" sz="1200">
                <a:cs typeface="Arial" charset="0"/>
              </a:rPr>
              <a:pPr algn="r"/>
              <a:t>24</a:t>
            </a:fld>
            <a:endParaRPr lang="es-ES" altLang="ja-JP" sz="1200">
              <a:cs typeface="Arial" charset="0"/>
            </a:endParaRPr>
          </a:p>
        </p:txBody>
      </p:sp>
      <p:sp>
        <p:nvSpPr>
          <p:cNvPr id="69635" name="Rectangle 2"/>
          <p:cNvSpPr>
            <a:spLocks noGrp="1" noRot="1" noChangeAspect="1" noChangeArrowheads="1" noTextEdit="1"/>
          </p:cNvSpPr>
          <p:nvPr>
            <p:ph type="sldImg"/>
          </p:nvPr>
        </p:nvSpPr>
        <p:spPr>
          <a:xfrm>
            <a:off x="1144588" y="684213"/>
            <a:ext cx="4573587" cy="3430587"/>
          </a:xfrm>
          <a:ln/>
        </p:spPr>
      </p:sp>
      <p:sp>
        <p:nvSpPr>
          <p:cNvPr id="69636" name="Rectangle 3"/>
          <p:cNvSpPr>
            <a:spLocks noGrp="1" noChangeArrowheads="1"/>
          </p:cNvSpPr>
          <p:nvPr>
            <p:ph type="body" idx="1"/>
          </p:nvPr>
        </p:nvSpPr>
        <p:spPr>
          <a:xfrm>
            <a:off x="390525" y="4344988"/>
            <a:ext cx="6151563" cy="4473575"/>
          </a:xfrm>
          <a:noFill/>
          <a:ln/>
        </p:spPr>
        <p:txBody>
          <a:bodyPr/>
          <a:lstStyle/>
          <a:p>
            <a:pPr marL="228600" indent="-228600" eaLnBrk="1" hangingPunct="1">
              <a:lnSpc>
                <a:spcPct val="80000"/>
              </a:lnSpc>
              <a:spcBef>
                <a:spcPct val="0"/>
              </a:spcBef>
            </a:pPr>
            <a:r>
              <a:rPr lang="es-ES" altLang="zh-CN" sz="800" b="0" dirty="0" smtClean="0">
                <a:cs typeface="+mn-cs"/>
              </a:rPr>
              <a:t>DIAPOSITIVA</a:t>
            </a:r>
            <a:r>
              <a:rPr lang="es-ES" altLang="zh-CN" sz="800" b="0" baseline="0" dirty="0" smtClean="0">
                <a:cs typeface="+mn-cs"/>
              </a:rPr>
              <a:t> ESCONDIDA</a:t>
            </a:r>
          </a:p>
          <a:p>
            <a:pPr marL="228600" indent="-228600" eaLnBrk="1" hangingPunct="1">
              <a:lnSpc>
                <a:spcPct val="80000"/>
              </a:lnSpc>
              <a:spcBef>
                <a:spcPct val="0"/>
              </a:spcBef>
            </a:pPr>
            <a:endParaRPr lang="es-ES" altLang="zh-CN" sz="800" b="1" dirty="0" smtClean="0">
              <a:cs typeface="宋体"/>
            </a:endParaRPr>
          </a:p>
          <a:p>
            <a:pPr marL="228600" indent="-228600" eaLnBrk="1" hangingPunct="1">
              <a:lnSpc>
                <a:spcPct val="80000"/>
              </a:lnSpc>
              <a:spcBef>
                <a:spcPct val="0"/>
              </a:spcBef>
            </a:pPr>
            <a:r>
              <a:rPr lang="es-ES" altLang="zh-CN" sz="800" b="1" dirty="0" smtClean="0">
                <a:cs typeface="宋体"/>
              </a:rPr>
              <a:t>Continuando con la idea de la diapositiva anterior, que el Estado es el principal titular de obligaciones en virtud del derecho internacional, explicar que:</a:t>
            </a:r>
          </a:p>
          <a:p>
            <a:pPr marL="228600" indent="-228600" eaLnBrk="1" hangingPunct="1">
              <a:lnSpc>
                <a:spcPct val="80000"/>
              </a:lnSpc>
              <a:spcBef>
                <a:spcPct val="0"/>
              </a:spcBef>
            </a:pPr>
            <a:r>
              <a:rPr lang="es-ES" dirty="0" smtClean="0"/>
              <a:t> </a:t>
            </a:r>
          </a:p>
          <a:p>
            <a:pPr marL="228600" indent="-228600" eaLnBrk="1" hangingPunct="1">
              <a:lnSpc>
                <a:spcPct val="80000"/>
              </a:lnSpc>
              <a:spcBef>
                <a:spcPct val="0"/>
              </a:spcBef>
            </a:pPr>
            <a:r>
              <a:rPr lang="es-ES" altLang="zh-CN" sz="800" b="1" dirty="0" smtClean="0">
                <a:cs typeface="宋体"/>
              </a:rPr>
              <a:t>Los Estados Partes</a:t>
            </a:r>
            <a:r>
              <a:rPr lang="es-ES" dirty="0" smtClean="0"/>
              <a:t> </a:t>
            </a:r>
            <a:r>
              <a:rPr lang="es-ES" altLang="zh-CN" sz="800" dirty="0" smtClean="0">
                <a:cs typeface="宋体"/>
              </a:rPr>
              <a:t>tienen la obligación específica de respetar, proteger y hacer efectivos los derechos reconocidos en el tratado y tomar las medidas necesarias para su aplicación. </a:t>
            </a:r>
            <a:r>
              <a:rPr lang="es-ES" altLang="zh-CN" sz="800" b="1" i="1" dirty="0" smtClean="0">
                <a:cs typeface="宋体"/>
              </a:rPr>
              <a:t>Todos los derechos, en diversos grados, entrañan obligaciones de</a:t>
            </a:r>
            <a:r>
              <a:rPr lang="es-ES" altLang="zh-CN" sz="800" dirty="0" smtClean="0">
                <a:cs typeface="宋体"/>
              </a:rPr>
              <a:t> tipo inmediato, tales como la obligación de no discriminar en la realización del derecho en cuestión.  En el caso de derechos económicos, sociales y culturales en particular, las obligaciones pueden</a:t>
            </a:r>
            <a:r>
              <a:rPr lang="es-ES" altLang="zh-CN" sz="800" b="1" i="1" dirty="0" smtClean="0">
                <a:cs typeface="宋体"/>
              </a:rPr>
              <a:t> ser también de un</a:t>
            </a:r>
            <a:r>
              <a:rPr lang="es-ES" altLang="zh-CN" sz="800" b="1" dirty="0" smtClean="0">
                <a:cs typeface="宋体"/>
              </a:rPr>
              <a:t> tipo progresivo</a:t>
            </a:r>
            <a:r>
              <a:rPr lang="es-ES" altLang="zh-CN" sz="800" dirty="0" smtClean="0">
                <a:cs typeface="宋体"/>
              </a:rPr>
              <a:t>, la realización del derecho está sujeta a limitaciones de recursos. </a:t>
            </a:r>
            <a:endParaRPr lang="es-ES" altLang="ja-JP" sz="800" dirty="0" smtClean="0"/>
          </a:p>
          <a:p>
            <a:pPr marL="228600" indent="-228600" eaLnBrk="1" hangingPunct="1">
              <a:lnSpc>
                <a:spcPct val="80000"/>
              </a:lnSpc>
              <a:spcBef>
                <a:spcPct val="0"/>
              </a:spcBef>
            </a:pPr>
            <a:endParaRPr lang="es-ES" altLang="ja-JP" sz="800" dirty="0" smtClean="0"/>
          </a:p>
          <a:p>
            <a:pPr marL="228600" indent="-228600" eaLnBrk="1" hangingPunct="1">
              <a:lnSpc>
                <a:spcPct val="80000"/>
              </a:lnSpc>
              <a:spcBef>
                <a:spcPct val="0"/>
              </a:spcBef>
            </a:pPr>
            <a:r>
              <a:rPr lang="es-ES" altLang="ja-JP" sz="800" b="1" i="1" dirty="0" smtClean="0"/>
              <a:t>La obligación de respetar</a:t>
            </a:r>
            <a:r>
              <a:rPr lang="es-ES" dirty="0" smtClean="0"/>
              <a:t> los derechos humanos de todas personas dentro de su jurisdicción, lo que significa</a:t>
            </a:r>
            <a:r>
              <a:rPr lang="es-ES" altLang="ja-JP" sz="800" u="sng" dirty="0" smtClean="0"/>
              <a:t> abstenerse de cualquier conducta o actividad</a:t>
            </a:r>
            <a:r>
              <a:rPr lang="es-ES" altLang="ja-JP" sz="800" dirty="0" smtClean="0"/>
              <a:t> que viole los derechos humanos.  Esta obligación requiere que los Estados garanticen que los derechos humanos sean respetados plenamente en políticas, leyes y acciones de estado, incluidas las de los funcionarios públicos.</a:t>
            </a:r>
          </a:p>
          <a:p>
            <a:pPr marL="228600" indent="-228600" eaLnBrk="1" hangingPunct="1">
              <a:lnSpc>
                <a:spcPct val="80000"/>
              </a:lnSpc>
              <a:spcBef>
                <a:spcPct val="0"/>
              </a:spcBef>
            </a:pPr>
            <a:r>
              <a:rPr lang="es-ES" altLang="ja-JP" sz="800" dirty="0" smtClean="0"/>
              <a:t>  </a:t>
            </a:r>
            <a:r>
              <a:rPr lang="es-ES" altLang="ja-JP" sz="800" b="1" i="1" dirty="0" smtClean="0"/>
              <a:t>La obligación de proteger</a:t>
            </a:r>
            <a:r>
              <a:rPr lang="es-ES" dirty="0" smtClean="0"/>
              <a:t> sin discriminación los derechos humanos de toda persona </a:t>
            </a:r>
            <a:r>
              <a:rPr lang="es-ES" altLang="ja-JP" sz="800" u="sng" dirty="0" smtClean="0"/>
              <a:t>de violaciones por parte del estado o de </a:t>
            </a:r>
            <a:r>
              <a:rPr lang="es-ES" altLang="ja-JP" sz="800" dirty="0" smtClean="0"/>
              <a:t>agentes no estatales, incluyendo personas, grupos, instituciones y corporaciones.  Esta obligación requiere que los Estados garanticen que todas las personas dentro de su jurisdicción gozan de sus derechos humanos, protegiendo sus derechos humanos de acciones de individuos y grupos incluyendo corporaciones, instituciones y organismos públicos y privados. Esta protección se logra fundamentalmente mediante la promulgación de leyes y el establecimiento de procedimientos de recurso, así como a través de mecanismos nacionales para vigilar violaciones de los derechos humanos. </a:t>
            </a:r>
          </a:p>
          <a:p>
            <a:pPr marL="228600" indent="-228600" eaLnBrk="1" hangingPunct="1">
              <a:lnSpc>
                <a:spcPct val="80000"/>
              </a:lnSpc>
              <a:spcBef>
                <a:spcPct val="0"/>
              </a:spcBef>
            </a:pPr>
            <a:r>
              <a:rPr lang="es-ES" altLang="ja-JP" sz="800" b="1" i="1" dirty="0" smtClean="0"/>
              <a:t>La obligación de cumplir</a:t>
            </a:r>
            <a:r>
              <a:rPr lang="es-ES" dirty="0" smtClean="0"/>
              <a:t> (o garantizar) </a:t>
            </a:r>
            <a:r>
              <a:rPr lang="es-ES" altLang="ja-JP" sz="800" b="1" dirty="0" smtClean="0"/>
              <a:t>los derechos humanos mediante la creación de un</a:t>
            </a:r>
            <a:r>
              <a:rPr lang="es-ES" altLang="ja-JP" sz="800" dirty="0" smtClean="0"/>
              <a:t> </a:t>
            </a:r>
            <a:r>
              <a:rPr lang="es-ES" altLang="ja-JP" sz="800" u="sng" dirty="0" smtClean="0"/>
              <a:t>entorno propicio </a:t>
            </a:r>
            <a:r>
              <a:rPr lang="es-ES" altLang="ja-JP" sz="800" dirty="0" smtClean="0"/>
              <a:t>mediante todos los medios apropiados, en particular mediante la asignación de recursos.  Esta obligación requiere que los Estados adopten medidas para asegurar la realización de los derechos humanos, tales como medidas legislativas, administrativas u otras medidas a fin de dar efecto a los derechos reconocidos en el tratado. Tanto en el Pacto Internacional de Derechos Económicos, Sociales y Culturales como en la Convención sobre los Derechos del Niño se prevé que los Estados deben "adoptar medidas, hasta el máximo de los recursos disponibles, con miras a la realización progresiva de la plena realización de</a:t>
            </a:r>
            <a:r>
              <a:rPr lang="es-ES" altLang="ja-JP" sz="800" b="1" dirty="0" smtClean="0"/>
              <a:t> esos derechos". </a:t>
            </a:r>
            <a:r>
              <a:rPr lang="es-ES" altLang="ja-JP" sz="800" dirty="0" smtClean="0"/>
              <a:t> Por lo tanto, el Estado debe adoptar medidas tales como el establecimiento de metas, objetivos y plazos para sus planes nacionales para cumplir con los derechos, que pueden incluir también la búsqueda de asistencia internacional para el desarrollo. La obligación de cumplir incluye la promoción del respeto a los derechos humanos y las libertades fundamentales mediante, por ejemplo</a:t>
            </a:r>
            <a:r>
              <a:rPr lang="es-ES" altLang="ja-JP" sz="800" u="sng" dirty="0" smtClean="0"/>
              <a:t>, educación y formación en derechos humanos</a:t>
            </a:r>
            <a:r>
              <a:rPr lang="es-ES" altLang="ja-JP" sz="800" dirty="0" smtClean="0"/>
              <a:t>, y garantizar que los principios y normas de derechos humanos reconocidos en los tratados de derechos humanos sean ampliamente conocidos, así como otras medidas necesarias para prevenir violaciones de los derechos humanos. </a:t>
            </a:r>
          </a:p>
          <a:p>
            <a:pPr marL="228600" indent="-228600" eaLnBrk="1" hangingPunct="1">
              <a:lnSpc>
                <a:spcPct val="80000"/>
              </a:lnSpc>
              <a:spcBef>
                <a:spcPct val="0"/>
              </a:spcBef>
            </a:pPr>
            <a:endParaRPr lang="es-ES" altLang="ja-JP" sz="800" dirty="0" smtClean="0"/>
          </a:p>
          <a:p>
            <a:pPr marL="228600" indent="-228600" eaLnBrk="1" hangingPunct="1">
              <a:lnSpc>
                <a:spcPct val="80000"/>
              </a:lnSpc>
            </a:pPr>
            <a:r>
              <a:rPr lang="es-ES" sz="800" b="1" dirty="0" smtClean="0">
                <a:solidFill>
                  <a:srgbClr val="FF3300"/>
                </a:solidFill>
              </a:rPr>
              <a:t>Respeto</a:t>
            </a:r>
          </a:p>
          <a:p>
            <a:pPr marL="742950" lvl="1" indent="-285750" eaLnBrk="1" hangingPunct="1">
              <a:lnSpc>
                <a:spcPct val="80000"/>
              </a:lnSpc>
              <a:buFont typeface="Wingdings" pitchFamily="2" charset="2"/>
              <a:buNone/>
            </a:pPr>
            <a:r>
              <a:rPr lang="es-ES" sz="900" b="1" dirty="0" smtClean="0"/>
              <a:t> Obligación negativa- abstenerse de violar un derecho</a:t>
            </a:r>
            <a:endParaRPr lang="es-ES" sz="900" dirty="0" smtClean="0"/>
          </a:p>
          <a:p>
            <a:pPr marL="228600" indent="-228600" eaLnBrk="1" hangingPunct="1">
              <a:lnSpc>
                <a:spcPct val="80000"/>
              </a:lnSpc>
            </a:pPr>
            <a:r>
              <a:rPr lang="es-ES" sz="800" b="1" dirty="0" smtClean="0">
                <a:solidFill>
                  <a:srgbClr val="FF3300"/>
                </a:solidFill>
              </a:rPr>
              <a:t>Proteger</a:t>
            </a:r>
          </a:p>
          <a:p>
            <a:pPr marL="742950" lvl="1" indent="-285750" eaLnBrk="1" hangingPunct="1">
              <a:lnSpc>
                <a:spcPct val="80000"/>
              </a:lnSpc>
              <a:buFont typeface="Wingdings" pitchFamily="2" charset="2"/>
              <a:buNone/>
            </a:pPr>
            <a:r>
              <a:rPr lang="es-ES" sz="900" b="1" dirty="0" smtClean="0"/>
              <a:t>Regular y controlar actividades del sector público y del sector privado</a:t>
            </a:r>
          </a:p>
          <a:p>
            <a:pPr marL="742950" lvl="1" indent="-285750" eaLnBrk="1" hangingPunct="1">
              <a:lnSpc>
                <a:spcPct val="80000"/>
              </a:lnSpc>
              <a:buFont typeface="Wingdings" pitchFamily="2" charset="2"/>
              <a:buNone/>
            </a:pPr>
            <a:r>
              <a:rPr lang="es-ES" sz="900" b="1" dirty="0" smtClean="0"/>
              <a:t> Establecer mecanismos judiciales y administrativos de reparación e indemnización</a:t>
            </a:r>
          </a:p>
          <a:p>
            <a:pPr marL="742950" lvl="1" indent="-285750" eaLnBrk="1" hangingPunct="1">
              <a:lnSpc>
                <a:spcPct val="80000"/>
              </a:lnSpc>
              <a:buFont typeface="Wingdings" pitchFamily="2" charset="2"/>
              <a:buNone/>
            </a:pPr>
            <a:r>
              <a:rPr lang="es-ES" sz="900" b="1" dirty="0" smtClean="0"/>
              <a:t>Facilitar el trabajo de investigación de instituciones nacionales</a:t>
            </a:r>
          </a:p>
          <a:p>
            <a:pPr marL="228600" indent="-228600" eaLnBrk="1" hangingPunct="1">
              <a:lnSpc>
                <a:spcPct val="80000"/>
              </a:lnSpc>
            </a:pPr>
            <a:r>
              <a:rPr lang="es-ES" sz="800" b="1" dirty="0" smtClean="0">
                <a:solidFill>
                  <a:srgbClr val="FF3300"/>
                </a:solidFill>
              </a:rPr>
              <a:t>Realizar</a:t>
            </a:r>
          </a:p>
          <a:p>
            <a:pPr marL="742950" lvl="1" indent="-285750" eaLnBrk="1" hangingPunct="1">
              <a:lnSpc>
                <a:spcPct val="80000"/>
              </a:lnSpc>
              <a:buFont typeface="Wingdings" pitchFamily="2" charset="2"/>
              <a:buNone/>
            </a:pPr>
            <a:r>
              <a:rPr lang="es-ES" sz="900" b="1" dirty="0" smtClean="0"/>
              <a:t> Formular y aplicar estrategias y políticas encaminadas a la realización progresiva de los derechos</a:t>
            </a:r>
          </a:p>
          <a:p>
            <a:pPr marL="742950" lvl="1" indent="-285750" eaLnBrk="1" hangingPunct="1">
              <a:lnSpc>
                <a:spcPct val="80000"/>
              </a:lnSpc>
              <a:buFont typeface="Wingdings" pitchFamily="2" charset="2"/>
              <a:buNone/>
            </a:pPr>
            <a:r>
              <a:rPr lang="es-ES" sz="900" b="1" dirty="0" smtClean="0"/>
              <a:t>Garantizar adecuadas asignaciones presupuestarias y su ejecución en la medida de los máximos recursos disponibles</a:t>
            </a:r>
          </a:p>
          <a:p>
            <a:pPr marL="742950" lvl="1" indent="-285750" eaLnBrk="1" hangingPunct="1">
              <a:lnSpc>
                <a:spcPct val="80000"/>
              </a:lnSpc>
              <a:buFont typeface="Wingdings" pitchFamily="2" charset="2"/>
              <a:buNone/>
            </a:pPr>
            <a:r>
              <a:rPr lang="es-ES" sz="900" b="1" dirty="0" smtClean="0"/>
              <a:t>Proporcionar servicios públicos de manera efectiva y sin discriminación</a:t>
            </a:r>
          </a:p>
          <a:p>
            <a:pPr marL="742950" lvl="1" indent="-285750" eaLnBrk="1" hangingPunct="1">
              <a:lnSpc>
                <a:spcPct val="80000"/>
              </a:lnSpc>
              <a:buFont typeface="Wingdings" pitchFamily="2" charset="2"/>
              <a:buNone/>
            </a:pPr>
            <a:r>
              <a:rPr lang="es-ES" sz="900" b="1" dirty="0" smtClean="0"/>
              <a:t>Ayudar a poblaciones en situaciones de vulnerabilidad y dependencia</a:t>
            </a:r>
          </a:p>
          <a:p>
            <a:pPr marL="742950" lvl="1" indent="-285750" eaLnBrk="1" hangingPunct="1">
              <a:lnSpc>
                <a:spcPct val="80000"/>
              </a:lnSpc>
              <a:buFont typeface="Wingdings" pitchFamily="2" charset="2"/>
              <a:buNone/>
            </a:pPr>
            <a:endParaRPr lang="es-ES" sz="900" b="1" dirty="0" smtClean="0"/>
          </a:p>
          <a:p>
            <a:pPr marL="228600" indent="-228600" eaLnBrk="1" hangingPunct="1">
              <a:lnSpc>
                <a:spcPct val="80000"/>
              </a:lnSpc>
              <a:spcBef>
                <a:spcPct val="0"/>
              </a:spcBef>
            </a:pPr>
            <a:endParaRPr lang="es-ES" altLang="ja-JP" sz="80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E684B09-E6A0-4068-BE06-1CF89145B74C}" type="slidenum">
              <a:rPr lang="en-US" sz="1200">
                <a:cs typeface="Arial" charset="0"/>
              </a:rPr>
              <a:pPr algn="r"/>
              <a:t>25</a:t>
            </a:fld>
            <a:endParaRPr lang="es-ES" sz="1200">
              <a:cs typeface="Arial"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Rot="1" noChangeAspect="1" noChangeArrowheads="1" noTextEdit="1"/>
          </p:cNvSpPr>
          <p:nvPr>
            <p:ph type="sldImg"/>
          </p:nvPr>
        </p:nvSpPr>
        <p:spPr>
          <a:ln/>
        </p:spPr>
      </p:sp>
      <p:sp>
        <p:nvSpPr>
          <p:cNvPr id="75778" name="Rectangle 3"/>
          <p:cNvSpPr>
            <a:spLocks noGrp="1" noChangeArrowheads="1"/>
          </p:cNvSpPr>
          <p:nvPr>
            <p:ph type="body" idx="1"/>
          </p:nvPr>
        </p:nvSpPr>
        <p:spPr>
          <a:noFill/>
          <a:ln/>
        </p:spPr>
        <p:txBody>
          <a:bodyPr/>
          <a:lstStyle/>
          <a:p>
            <a:pPr eaLnBrk="1" hangingPunct="1">
              <a:lnSpc>
                <a:spcPct val="90000"/>
              </a:lnSpc>
            </a:pPr>
            <a:r>
              <a:rPr lang="es-ES" b="1" dirty="0" smtClean="0"/>
              <a:t>Análisis de roles </a:t>
            </a:r>
          </a:p>
          <a:p>
            <a:pPr eaLnBrk="1" hangingPunct="1">
              <a:lnSpc>
                <a:spcPct val="90000"/>
              </a:lnSpc>
            </a:pPr>
            <a:r>
              <a:rPr lang="es-ES" dirty="0" smtClean="0"/>
              <a:t>¿De quién no se respetan los derechos? ¿Quién es responsable de que los derechos no se respeten, protejan o cumplan? ¿Quiénes son los titulares de derechos y tienen la capacidad de reclamar sus derechos, entre ellos la capacidad de acceder a la información, organizar y participar, abogar por reivindicaciones y cambios de política, así como de obtener reparación?  Concretamente, ¿qué se debe a los titulares de los derechos?  ¿Qué mecanismos de entrega, rendición de cuentas, y de reparación existen y qué mecanismos deben establecerse? ¿Quiénes son los portadores  de deberes y qué obligaciones se supone que deben cumplir? ¿Quiénes son los actores concretos o instituciones responsables de rendimiento? ¿tienen la capacidad para cumplir con sus obligaciones (incluida la responsabilidad, autoridad, datos y recursos)? ¿Estos portadores de deberes son también titulares de derechos?  En otras palabras, ¿dependen de que otras personas desempeñen sus funciones antes de poder, a su vez, entregar lo que deben? ¿Estos otros tienen también la capacidad de desempeñar sus funciones? ¿Cuál es la relación entre los titulares de derechos y portadores de deberes en lo que respecta a la cuestión del desarrollo a estudio y a qué nivel están las intervenciones más eficaces para la creación de capacidad (comunitarias, regionales, nacionales)?</a:t>
            </a:r>
          </a:p>
          <a:p>
            <a:pPr eaLnBrk="1" hangingPunct="1">
              <a:lnSpc>
                <a:spcPct val="90000"/>
              </a:lnSpc>
            </a:pPr>
            <a:endParaRPr lang="es-ES" dirty="0" smtClean="0"/>
          </a:p>
          <a:p>
            <a:pPr eaLnBrk="1" hangingPunct="1">
              <a:lnSpc>
                <a:spcPct val="90000"/>
              </a:lnSpc>
            </a:pPr>
            <a:r>
              <a:rPr lang="es-ES" dirty="0" smtClean="0"/>
              <a:t>Parada técnica: la identificación de roles no debería ser un ejercicio arbitrario. Debería guiarse</a:t>
            </a:r>
            <a:r>
              <a:rPr lang="es-ES" sz="1400" dirty="0" smtClean="0"/>
              <a:t> por las reclamaciones y derechos establecidos en los estándares internacionales de derechos humanos, así como por los roles y estándares más específicos definidos en las leyes, procedimientos y políticas nacionales. </a:t>
            </a:r>
            <a:r>
              <a:rPr lang="es-ES" dirty="0" smtClean="0"/>
              <a:t> </a:t>
            </a:r>
            <a:endParaRPr lang="es-ES" sz="1400" dirty="0" smtClean="0"/>
          </a:p>
          <a:p>
            <a:pPr eaLnBrk="1" hangingPunct="1">
              <a:lnSpc>
                <a:spcPct val="90000"/>
              </a:lnSpc>
            </a:pPr>
            <a:endParaRPr lang="es-E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2EDD299-6F87-454A-BAA7-4943E1C024EF}" type="slidenum">
              <a:rPr lang="en-US" sz="1200">
                <a:cs typeface="Arial" charset="0"/>
              </a:rPr>
              <a:pPr algn="r"/>
              <a:t>27</a:t>
            </a:fld>
            <a:endParaRPr lang="es-ES" sz="1200">
              <a:cs typeface="Arial" charset="0"/>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6F24A3A-AC5E-4A11-9934-7D3929173146}" type="slidenum">
              <a:rPr lang="en-US" sz="1200">
                <a:cs typeface="Arial" charset="0"/>
              </a:rPr>
              <a:pPr algn="r"/>
              <a:t>28</a:t>
            </a:fld>
            <a:endParaRPr lang="es-ES" sz="1200">
              <a:cs typeface="Arial"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r>
              <a:rPr lang="es-ES" sz="1000" dirty="0" smtClean="0"/>
              <a:t>DIAPOSITIVA</a:t>
            </a:r>
            <a:r>
              <a:rPr lang="es-ES" sz="1000" baseline="0" dirty="0" smtClean="0"/>
              <a:t> ESCONDIDA</a:t>
            </a:r>
            <a:endParaRPr lang="en-CA" sz="1000"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a:ln/>
        </p:spPr>
      </p:sp>
      <p:sp>
        <p:nvSpPr>
          <p:cNvPr id="82946" name="Rectangle 3"/>
          <p:cNvSpPr>
            <a:spLocks noGrp="1" noChangeArrowheads="1"/>
          </p:cNvSpPr>
          <p:nvPr>
            <p:ph type="body" idx="1"/>
          </p:nvPr>
        </p:nvSpPr>
        <p:spPr>
          <a:noFill/>
          <a:ln/>
        </p:spPr>
        <p:txBody>
          <a:bodyPr/>
          <a:lstStyle/>
          <a:p>
            <a:pPr eaLnBrk="1" hangingPunct="1"/>
            <a:r>
              <a:rPr lang="es-ES" sz="1000" b="1" dirty="0" smtClean="0"/>
              <a:t>Análisis de brechas de capacidad</a:t>
            </a:r>
          </a:p>
          <a:p>
            <a:pPr eaLnBrk="1" hangingPunct="1"/>
            <a:r>
              <a:rPr lang="es-ES" sz="1000" dirty="0" smtClean="0"/>
              <a:t>¿Cuáles son las capacidades que le faltan a los titulares de derechos para poder reclamar sus derechos? </a:t>
            </a:r>
          </a:p>
          <a:p>
            <a:pPr eaLnBrk="1" hangingPunct="1"/>
            <a:r>
              <a:rPr lang="es-ES" sz="1000" dirty="0" smtClean="0"/>
              <a:t>¿Qué capacidades faltan que impiden a estas instituciones o personas llevar a cabo sus funciones como portadores de los deberes?</a:t>
            </a:r>
          </a:p>
          <a:p>
            <a:pPr eaLnBrk="1" hangingPunct="1"/>
            <a:endParaRPr lang="es-ES" sz="1000" b="1" dirty="0" smtClean="0"/>
          </a:p>
          <a:p>
            <a:pPr eaLnBrk="1" hangingPunct="1"/>
            <a:r>
              <a:rPr lang="es-ES" sz="1000" b="1" dirty="0" smtClean="0"/>
              <a:t>Análisis de capacidad afectado por marcos jurídicos, políticos e institucionales</a:t>
            </a:r>
            <a:endParaRPr lang="es-ES" sz="1000" dirty="0" smtClean="0"/>
          </a:p>
          <a:p>
            <a:pPr eaLnBrk="1" hangingPunct="1"/>
            <a:endParaRPr lang="es-ES" sz="1000" dirty="0" smtClean="0"/>
          </a:p>
          <a:p>
            <a:pPr eaLnBrk="1" hangingPunct="1"/>
            <a:r>
              <a:rPr lang="es-ES" sz="1000" dirty="0" smtClean="0"/>
              <a:t>En virtud de un EBDH, los siguientes componentes forman parte integrante del desarrollo de la capacidad:</a:t>
            </a:r>
          </a:p>
          <a:p>
            <a:pPr eaLnBrk="1" hangingPunct="1"/>
            <a:r>
              <a:rPr lang="es-ES" sz="1000" b="1" i="1" dirty="0" smtClean="0"/>
              <a:t>Responsabilidad/motivación/compromiso/liderazgo -</a:t>
            </a:r>
            <a:r>
              <a:rPr lang="es-ES" dirty="0" smtClean="0"/>
              <a:t> en referencia a características que los portadores de deberes deberían reconocer acerca de sus roles, para cumplir con sus obligaciones.</a:t>
            </a:r>
            <a:r>
              <a:rPr lang="es-ES" sz="1000" dirty="0" smtClean="0"/>
              <a:t> Estrategias de comunicación, formación y educación ayudan a promover un sentido de la responsabilidad por la realización de los derechos humanos. Asegurar medios de comunicación libres y pluralistas, una sociedad civil vibrante. Igualmente vitales son los mecanismos de supervisión eficaces y el acceso a los recursos por violaciones (judiciales, administrativos y en el plano político).</a:t>
            </a:r>
          </a:p>
          <a:p>
            <a:pPr eaLnBrk="1" hangingPunct="1"/>
            <a:r>
              <a:rPr lang="es-ES" sz="1000" b="1" i="1" dirty="0" smtClean="0"/>
              <a:t>Autoridad -</a:t>
            </a:r>
            <a:r>
              <a:rPr lang="es-ES" dirty="0" smtClean="0"/>
              <a:t> Se refiere a la legitimidad de una acción, cuando los individuos o grupos sienten o no saben que pueden tomar acción.</a:t>
            </a:r>
            <a:r>
              <a:rPr lang="es-ES" sz="1000" dirty="0" smtClean="0"/>
              <a:t> Leyes, normas y reglas formales e informales, tradición y cultura determinan en gran medida lo que es o no permisible. En consecuencia, deben armonizarse las leyes nacionales y políticas con los compromisos  contenidos en tratados internacionales de derechos humanos. También hay que determinar responsabilidades específicas.</a:t>
            </a:r>
          </a:p>
          <a:p>
            <a:pPr eaLnBrk="1" hangingPunct="1"/>
            <a:r>
              <a:rPr lang="es-ES" sz="1000" b="1" i="1" dirty="0" smtClean="0"/>
              <a:t>Acceso y control sobre los recursos</a:t>
            </a:r>
            <a:r>
              <a:rPr lang="es-ES" dirty="0" smtClean="0"/>
              <a:t>. No basta con saber que hay o que debería hacerse algo.</a:t>
            </a:r>
            <a:r>
              <a:rPr lang="es-ES" sz="1000" dirty="0" smtClean="0"/>
              <a:t> Por otra parte, los más pobres rara vez pueden reclamar sus derechos como individuos, pero deben poder ser capaces de organizarse. "Capacidad" también debe incluir los recursos humanos (habilidades, conocimientos, tiempo, dedicación, etc. ), los recursos económicos y recursos organizacionales influyen para que el titular de  derechos o de obligaciones pueda tomar acción.</a:t>
            </a:r>
          </a:p>
          <a:p>
            <a:endParaRPr lang="es-ES" sz="1000"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B988B81-AA15-4B23-ADBC-51A1537A23B6}" type="slidenum">
              <a:rPr lang="en-US" sz="1200">
                <a:cs typeface="Arial" charset="0"/>
              </a:rPr>
              <a:pPr algn="r"/>
              <a:t>31</a:t>
            </a:fld>
            <a:endParaRPr lang="es-ES" sz="1200">
              <a:cs typeface="Arial" charset="0"/>
            </a:endParaRPr>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pPr eaLnBrk="1" hangingPunct="1"/>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s-ES" dirty="0" smtClean="0">
              <a:ea typeface="MS PGothic" charset="-128"/>
            </a:endParaRPr>
          </a:p>
          <a:p>
            <a:pPr marL="228600" indent="-228600" eaLnBrk="1" hangingPunct="1"/>
            <a:r>
              <a:rPr lang="es-ES" dirty="0" smtClean="0">
                <a:ea typeface="MS PGothic" charset="-128"/>
              </a:rPr>
              <a:t>INSTRUCCIONES</a:t>
            </a:r>
          </a:p>
          <a:p>
            <a:pPr marL="228600" indent="-228600" eaLnBrk="1" hangingPunct="1"/>
            <a:r>
              <a:rPr lang="es-ES" dirty="0" smtClean="0">
                <a:ea typeface="MS PGothic" charset="-128"/>
              </a:rPr>
              <a:t>De acuerdo con la Guía técnica MANUD sobre Principios de Programación y otras Cuestiones Intersectoriales de 2009 hay 5 principios de programación MANUD interrelacionados: EBDH; Desarrollo de la capacidad; Gestión basada en los resultados; Sostenibilidad ambiental e Igualdad de género.</a:t>
            </a:r>
          </a:p>
          <a:p>
            <a:pPr marL="228600" indent="-228600" eaLnBrk="1" hangingPunct="1">
              <a:buFontTx/>
              <a:buAutoNum type="arabicPeriod"/>
            </a:pPr>
            <a:r>
              <a:rPr lang="es-ES" dirty="0" smtClean="0">
                <a:ea typeface="MS PGothic" charset="-128"/>
              </a:rPr>
              <a:t>HAGA A LOS PARTICIPANTES LA SIGUIENTE PREGUNTA: "CÓMO ESTÁN INTERCONECTADOS ESTOS TRES ENFOQUES? ".</a:t>
            </a:r>
          </a:p>
          <a:p>
            <a:pPr marL="228600" indent="-228600" eaLnBrk="1" hangingPunct="1">
              <a:buFontTx/>
              <a:buAutoNum type="arabicPeriod"/>
            </a:pPr>
            <a:r>
              <a:rPr lang="es-ES" dirty="0" smtClean="0">
                <a:ea typeface="MS PGothic" charset="-128"/>
              </a:rPr>
              <a:t>QUE LOS PARTICIPANTES TOMEN DOS MINUTOS PARA PENSAR UNA RESPUESTA.</a:t>
            </a:r>
          </a:p>
          <a:p>
            <a:pPr marL="228600" indent="-228600" eaLnBrk="1" hangingPunct="1">
              <a:buFontTx/>
              <a:buAutoNum type="arabicPeriod"/>
            </a:pPr>
            <a:r>
              <a:rPr lang="es-ES" dirty="0" smtClean="0">
                <a:ea typeface="MS PGothic" charset="-128"/>
              </a:rPr>
              <a:t>DESPUÉS DE DOS MINUTOS, PEDIR VOLUNTARIOS PARA COMPARTIR SUS RESPUESTAS CON EL GRUPO.</a:t>
            </a:r>
          </a:p>
          <a:p>
            <a:pPr marL="228600" indent="-228600" eaLnBrk="1" hangingPunct="1">
              <a:buFontTx/>
              <a:buAutoNum type="arabicPeriod"/>
            </a:pPr>
            <a:r>
              <a:rPr lang="es-ES" dirty="0" smtClean="0">
                <a:ea typeface="MS PGothic" charset="-128"/>
              </a:rPr>
              <a:t>DESPUÉS DE 5 MINUTOS RECOGER RESPUESTAS DE LOS PARTICIPANTES.</a:t>
            </a:r>
          </a:p>
          <a:p>
            <a:pPr marL="228600" indent="-228600" eaLnBrk="1" hangingPunct="1">
              <a:buFontTx/>
              <a:buAutoNum type="arabicPeriod"/>
            </a:pPr>
            <a:r>
              <a:rPr lang="es-ES" dirty="0" smtClean="0">
                <a:ea typeface="MS PGothic" charset="-128"/>
              </a:rPr>
              <a:t>DAR RETROALIMENTACIÓN A RESPUESTAS DE LOS PARTICIPANTES.</a:t>
            </a:r>
          </a:p>
          <a:p>
            <a:pPr marL="228600" indent="-228600" eaLnBrk="1" hangingPunct="1">
              <a:buFontTx/>
              <a:buAutoNum type="arabicPeriod"/>
            </a:pPr>
            <a:r>
              <a:rPr lang="es-ES" dirty="0" smtClean="0">
                <a:ea typeface="MS PGothic" charset="-128"/>
              </a:rPr>
              <a:t>EXPLICAR SU RESPUESTA A ESTA PREGUNTA.</a:t>
            </a:r>
          </a:p>
          <a:p>
            <a:pPr marL="228600" indent="-228600" eaLnBrk="1" hangingPunct="1">
              <a:buFont typeface="Calibri" pitchFamily="34" charset="0"/>
              <a:buAutoNum type="arabicPeriod"/>
            </a:pPr>
            <a:r>
              <a:rPr lang="es-ES" dirty="0" smtClean="0">
                <a:latin typeface="Times New Roman" pitchFamily="18" charset="0"/>
                <a:ea typeface="MS PGothic" charset="-128"/>
              </a:rPr>
              <a:t>CONCLUIR CON EL SIGUIENTE EJEMPLO:</a:t>
            </a:r>
          </a:p>
          <a:p>
            <a:pPr marL="228600" indent="-228600" eaLnBrk="1" hangingPunct="1">
              <a:buFontTx/>
              <a:buChar char="•"/>
            </a:pPr>
            <a:r>
              <a:rPr lang="es-ES" dirty="0" smtClean="0">
                <a:latin typeface="Times New Roman" pitchFamily="18" charset="0"/>
                <a:ea typeface="MS PGothic" charset="-128"/>
              </a:rPr>
              <a:t>Añadir ejemplo en el Taller de validación. </a:t>
            </a:r>
          </a:p>
          <a:p>
            <a:pPr marL="228600" indent="-228600" eaLnBrk="1" hangingPunct="1">
              <a:buFontTx/>
              <a:buChar char="•"/>
            </a:pPr>
            <a:endParaRPr lang="es-ES" dirty="0" smtClean="0">
              <a:latin typeface="Times New Roman" pitchFamily="18" charset="0"/>
              <a:ea typeface="MS PGothic" charset="-128"/>
            </a:endParaRPr>
          </a:p>
          <a:p>
            <a:pPr marL="742950" lvl="1" indent="-285750" eaLnBrk="1" hangingPunct="1"/>
            <a:r>
              <a:rPr lang="es-ES" dirty="0" smtClean="0"/>
              <a:t> </a:t>
            </a:r>
          </a:p>
          <a:p>
            <a:pPr marL="228600" indent="-228600" eaLnBrk="1" hangingPunct="1">
              <a:buFontTx/>
              <a:buAutoNum type="arabicPeriod"/>
            </a:pPr>
            <a:endParaRPr lang="es-ES" dirty="0" smtClean="0">
              <a:ea typeface="MS PGothic" charset="-128"/>
            </a:endParaRPr>
          </a:p>
          <a:p>
            <a:pPr>
              <a:spcBef>
                <a:spcPct val="0"/>
              </a:spcBef>
            </a:pPr>
            <a:endParaRPr lang="en-GB" altLang="ja-JP" dirty="0" smtClean="0"/>
          </a:p>
        </p:txBody>
      </p:sp>
      <p:sp>
        <p:nvSpPr>
          <p:cNvPr id="174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eaLnBrk="0" hangingPunct="0">
              <a:buSzPct val="100000"/>
              <a:buFont typeface="Arial" charset="0"/>
              <a:buNone/>
            </a:pPr>
            <a:fld id="{EDB0811D-6923-42B2-81DE-3F6FDE104C90}" type="slidenum">
              <a:rPr lang="en-GB">
                <a:solidFill>
                  <a:srgbClr val="000000"/>
                </a:solidFill>
                <a:latin typeface="Times New Roman" pitchFamily="18" charset="0"/>
              </a:rPr>
              <a:pPr eaLnBrk="0" hangingPunct="0">
                <a:buSzPct val="100000"/>
                <a:buFont typeface="Arial" charset="0"/>
                <a:buNone/>
              </a:pPr>
              <a:t>3</a:t>
            </a:fld>
            <a:endParaRPr lang="en-GB">
              <a:solidFill>
                <a:srgbClr val="000000"/>
              </a:solidFill>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04C734A-3C4C-46FD-B82D-46A6BBCA24CD}" type="slidenum">
              <a:rPr lang="en-US" sz="1200">
                <a:cs typeface="Arial" charset="0"/>
              </a:rPr>
              <a:pPr algn="r"/>
              <a:t>32</a:t>
            </a:fld>
            <a:endParaRPr lang="es-ES" sz="1200">
              <a:cs typeface="Arial" charset="0"/>
            </a:endParaRPr>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6F6F046-D6C2-49E0-8309-DBB956D402A2}" type="slidenum">
              <a:rPr lang="en-US" sz="1200">
                <a:cs typeface="Arial" charset="0"/>
              </a:rPr>
              <a:pPr algn="r"/>
              <a:t>34</a:t>
            </a:fld>
            <a:endParaRPr lang="es-ES" sz="1200">
              <a:cs typeface="Arial" charset="0"/>
            </a:endParaRPr>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C8EA95A-83E5-4D57-82FC-E9EFD17BC50F}" type="slidenum">
              <a:rPr lang="en-US" sz="1200">
                <a:cs typeface="Arial" charset="0"/>
              </a:rPr>
              <a:pPr algn="r"/>
              <a:t>35</a:t>
            </a:fld>
            <a:endParaRPr lang="es-ES" sz="1200">
              <a:cs typeface="Arial"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sz="1200" dirty="0" smtClean="0"/>
              <a:t>DIAPOSITIVA</a:t>
            </a:r>
            <a:r>
              <a:rPr lang="es-ES" sz="1200" baseline="0" dirty="0" smtClean="0"/>
              <a:t> ESCONDIDA</a:t>
            </a:r>
            <a:endParaRPr lang="en-CA" sz="1200" smtClean="0"/>
          </a:p>
          <a:p>
            <a:pPr eaLnBrk="1" hangingPunct="1"/>
            <a:endParaRPr lang="es-ES" dirty="0" smtClean="0"/>
          </a:p>
          <a:p>
            <a:pPr eaLnBrk="1" hangingPunct="1"/>
            <a:r>
              <a:rPr lang="es-ES" dirty="0" smtClean="0"/>
              <a:t>El propósito de esta diapositiva no es proporcionar una larga explicación de por qué la GBR es uno de los 5 principios esenciales de la programación. La finalidad es aclarar que el análisis de país también es parte del proceso de GBR. </a:t>
            </a:r>
          </a:p>
          <a:p>
            <a:pPr eaLnBrk="1" hangingPunct="1"/>
            <a:endParaRPr lang="es-ES" dirty="0" smtClean="0"/>
          </a:p>
          <a:p>
            <a:pPr eaLnBrk="1" hangingPunct="1"/>
            <a:r>
              <a:rPr lang="es-ES" dirty="0" smtClean="0"/>
              <a:t>EBDH y GBR se refuerzan mutuamente. Por un lado, un EBDH proporciona significado y contenido normativo a la GBR. Por otro lado, la GBR puede ayudar a aplicar un EBDH más operativamente en la práctica de la programación.  </a:t>
            </a:r>
          </a:p>
          <a:p>
            <a:pPr eaLnBrk="1" hangingPunct="1"/>
            <a:endParaRPr lang="es-ES" dirty="0" smtClean="0"/>
          </a:p>
          <a:p>
            <a:pPr eaLnBrk="1" hangingPunct="1"/>
            <a:r>
              <a:rPr lang="es-ES" dirty="0" smtClean="0"/>
              <a:t>Sería bueno preguntar a los participantes lo que significan los [resultados] SMART.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DCA255E-F2BB-4969-ACD9-BC78EA802C7D}" type="slidenum">
              <a:rPr lang="en-US" sz="1200">
                <a:cs typeface="Arial" charset="0"/>
              </a:rPr>
              <a:pPr algn="r"/>
              <a:t>4</a:t>
            </a:fld>
            <a:endParaRPr lang="es-ES" sz="1200">
              <a:cs typeface="Arial" charset="0"/>
            </a:endParaRPr>
          </a:p>
        </p:txBody>
      </p:sp>
      <p:sp>
        <p:nvSpPr>
          <p:cNvPr id="2560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A3FFB7E-C15E-47AC-93AD-1374EFBB6CAB}" type="slidenum">
              <a:rPr lang="en-US" sz="1200">
                <a:cs typeface="Arial" charset="0"/>
              </a:rPr>
              <a:pPr algn="r"/>
              <a:t>4</a:t>
            </a:fld>
            <a:endParaRPr lang="es-ES" sz="1200">
              <a:cs typeface="Arial"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xfrm>
            <a:off x="914400" y="4343400"/>
            <a:ext cx="5029200" cy="4114800"/>
          </a:xfrm>
          <a:noFill/>
          <a:ln/>
        </p:spPr>
        <p:txBody>
          <a:bodyPr/>
          <a:lstStyle/>
          <a:p>
            <a:pPr eaLnBrk="1" hangingPunct="1"/>
            <a:r>
              <a:rPr lang="es-ES" sz="1000" b="1" i="1" dirty="0" smtClean="0"/>
              <a:t>Notas basadas en últimas directrices CCA MANUD</a:t>
            </a:r>
          </a:p>
          <a:p>
            <a:pPr eaLnBrk="1" hangingPunct="1"/>
            <a:r>
              <a:rPr lang="es-ES" sz="1000" dirty="0" smtClean="0"/>
              <a:t>Los mensajes de la caja derecha se extraen de una presentación en </a:t>
            </a:r>
            <a:r>
              <a:rPr lang="es-ES" sz="1000" dirty="0" err="1" smtClean="0"/>
              <a:t>powerpoint</a:t>
            </a:r>
            <a:r>
              <a:rPr lang="es-ES" sz="1000" dirty="0" smtClean="0"/>
              <a:t> sobre directrices MANUD disponibles en www.undg.org</a:t>
            </a:r>
          </a:p>
          <a:p>
            <a:pPr eaLnBrk="1" hangingPunct="1"/>
            <a:endParaRPr lang="es-ES" sz="1000" dirty="0" smtClean="0"/>
          </a:p>
          <a:p>
            <a:pPr eaLnBrk="1" hangingPunct="1"/>
            <a:r>
              <a:rPr lang="es-ES" sz="1000" dirty="0" smtClean="0"/>
              <a:t>Se esperan cinco resultados de la contribución analítica del UNCT:</a:t>
            </a:r>
          </a:p>
          <a:p>
            <a:pPr eaLnBrk="1" hangingPunct="1">
              <a:buFontTx/>
              <a:buChar char="•"/>
            </a:pPr>
            <a:r>
              <a:rPr lang="es-ES" sz="1000" dirty="0" smtClean="0"/>
              <a:t>Acuerdo con los socios acerca de causas de problemas prioritarios para el desarrollo, con especial hincapié en los cinco principios presentados anteriormente;</a:t>
            </a:r>
          </a:p>
          <a:p>
            <a:pPr eaLnBrk="1" hangingPunct="1">
              <a:buFontTx/>
              <a:buChar char="•"/>
            </a:pPr>
            <a:r>
              <a:rPr lang="es-ES" sz="1000" dirty="0" smtClean="0"/>
              <a:t>Identificación de brechas de capacidad en los diferentes niveles de sociedad para abordar estos problemas, y aplicación y seguimiento sistemáticos de evaluaciones de capacidad realizadas por países;</a:t>
            </a:r>
          </a:p>
          <a:p>
            <a:pPr eaLnBrk="1" hangingPunct="1">
              <a:buFontTx/>
              <a:buChar char="•"/>
            </a:pPr>
            <a:r>
              <a:rPr lang="es-ES" sz="1000" dirty="0" smtClean="0"/>
              <a:t>Reconocimiento de los riesgos de crisis y desastres naturales, así como de las capacidades de prevención de crisis y de preparación para desastres;</a:t>
            </a:r>
          </a:p>
          <a:p>
            <a:pPr eaLnBrk="1" hangingPunct="1">
              <a:buFontTx/>
              <a:buChar char="•"/>
            </a:pPr>
            <a:r>
              <a:rPr lang="es-ES" sz="1000" dirty="0" smtClean="0"/>
              <a:t>Mayor capacidad nacional de recopilación y análisis de datos, garantizando que los datos están suficientemente desglosados para revelar patrones de discriminación; y </a:t>
            </a:r>
          </a:p>
          <a:p>
            <a:pPr eaLnBrk="1" hangingPunct="1">
              <a:buFontTx/>
              <a:buChar char="•"/>
            </a:pPr>
            <a:r>
              <a:rPr lang="es-ES" sz="1000" dirty="0" smtClean="0"/>
              <a:t>Análisis basado en prioridades en el marco de desarrollo nacional, en consonancia con el documento final de la Cumbre Mundial, la DM, los ODM y otras obligaciones de tratados internacionales y objetivos de desarrollo.</a:t>
            </a:r>
          </a:p>
          <a:p>
            <a:pPr eaLnBrk="1" hangingPunct="1"/>
            <a:endParaRPr lang="es-ES" sz="1000" dirty="0" smtClean="0"/>
          </a:p>
          <a:p>
            <a:pPr eaLnBrk="1" hangingPunct="1"/>
            <a:r>
              <a:rPr lang="es-ES" sz="1000" dirty="0" smtClean="0"/>
              <a:t>El CCA ahora es </a:t>
            </a:r>
            <a:r>
              <a:rPr lang="es-ES" sz="1000" b="1" dirty="0" smtClean="0"/>
              <a:t>una de varias opciones</a:t>
            </a:r>
            <a:r>
              <a:rPr lang="es-ES" sz="1000" dirty="0" smtClean="0"/>
              <a:t> para llegar a un consenso acerca de los problemas prioritarios y sus causas, y las necesidades de capacidad para la acción</a:t>
            </a:r>
          </a:p>
          <a:p>
            <a:pPr eaLnBrk="1" hangingPunct="1"/>
            <a:r>
              <a:rPr lang="es-ES" sz="1000" dirty="0" smtClean="0"/>
              <a:t>En virtud de la opción 2 (complementaria) el UNCT</a:t>
            </a:r>
            <a:r>
              <a:rPr lang="es-ES" sz="1000" b="1" dirty="0" smtClean="0"/>
              <a:t> jugará un papel más amplio para convocar grupos, organizar consultas, y llevar a cabo un programa de investigaciones complementario</a:t>
            </a:r>
            <a:r>
              <a:rPr lang="es-ES" sz="1000" dirty="0" smtClean="0"/>
              <a:t>. </a:t>
            </a:r>
          </a:p>
          <a:p>
            <a:pPr eaLnBrk="1" hangingPunct="1"/>
            <a:endParaRPr lang="es-ES" sz="10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7F52903-24A1-4323-8232-760D29A7385D}" type="slidenum">
              <a:rPr lang="en-US" sz="1200">
                <a:cs typeface="Arial" charset="0"/>
              </a:rPr>
              <a:pPr algn="r"/>
              <a:t>5</a:t>
            </a:fld>
            <a:endParaRPr lang="es-ES" sz="1200">
              <a:cs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xfrm>
            <a:off x="914400" y="4343400"/>
            <a:ext cx="5029200" cy="4114800"/>
          </a:xfrm>
          <a:noFill/>
          <a:ln/>
        </p:spPr>
        <p:txBody>
          <a:bodyPr/>
          <a:lstStyle/>
          <a:p>
            <a:pPr marL="0" marR="0" indent="0" algn="l" defTabSz="914400" rtl="0" eaLnBrk="1" fontAlgn="base" latinLnBrk="0" hangingPunct="1">
              <a:lnSpc>
                <a:spcPct val="90000"/>
              </a:lnSpc>
              <a:spcBef>
                <a:spcPct val="30000"/>
              </a:spcBef>
              <a:spcAft>
                <a:spcPct val="0"/>
              </a:spcAft>
              <a:buClrTx/>
              <a:buSzTx/>
              <a:buFontTx/>
              <a:buNone/>
              <a:tabLst/>
              <a:defRPr/>
            </a:pPr>
            <a:r>
              <a:rPr lang="es-ES" dirty="0" smtClean="0">
                <a:ea typeface="MS PGothic" charset="-128"/>
              </a:rPr>
              <a:t>DIAPOSITIVA ESCONDIDA</a:t>
            </a:r>
          </a:p>
          <a:p>
            <a:pPr eaLnBrk="1" hangingPunct="1">
              <a:lnSpc>
                <a:spcPct val="90000"/>
              </a:lnSpc>
            </a:pPr>
            <a:endParaRPr lang="es-ES" dirty="0" smtClean="0"/>
          </a:p>
          <a:p>
            <a:pPr eaLnBrk="1" hangingPunct="1">
              <a:lnSpc>
                <a:spcPct val="90000"/>
              </a:lnSpc>
            </a:pPr>
            <a:r>
              <a:rPr lang="es-ES" dirty="0" smtClean="0"/>
              <a:t>Se esperan cinco resultados de la contribución analítica del UNCT:</a:t>
            </a:r>
          </a:p>
          <a:p>
            <a:pPr eaLnBrk="1" hangingPunct="1">
              <a:lnSpc>
                <a:spcPct val="90000"/>
              </a:lnSpc>
              <a:buFontTx/>
              <a:buChar char="•"/>
            </a:pPr>
            <a:r>
              <a:rPr lang="es-ES" dirty="0" smtClean="0"/>
              <a:t>Acuerdo con los socios acerca de causas de problemas prioritarios para el desarrollo, con especial hincapié en los cinco principios presentados anteriormente;</a:t>
            </a:r>
          </a:p>
          <a:p>
            <a:pPr eaLnBrk="1" hangingPunct="1">
              <a:lnSpc>
                <a:spcPct val="90000"/>
              </a:lnSpc>
              <a:buFontTx/>
              <a:buChar char="•"/>
            </a:pPr>
            <a:r>
              <a:rPr lang="es-ES" dirty="0" smtClean="0"/>
              <a:t>Identificación de brechas de capacidad en los diferentes niveles de sociedad para abordar estos problemas, y aplicación y seguimiento sistemáticos de evaluaciones de capacidad realizadas por países;</a:t>
            </a:r>
          </a:p>
          <a:p>
            <a:pPr eaLnBrk="1" hangingPunct="1">
              <a:lnSpc>
                <a:spcPct val="90000"/>
              </a:lnSpc>
              <a:buFontTx/>
              <a:buChar char="•"/>
            </a:pPr>
            <a:r>
              <a:rPr lang="es-ES" dirty="0" smtClean="0"/>
              <a:t>Reconocimiento de los riesgos de crisis y desastres naturales, así como de las capacidades de prevención de crisis </a:t>
            </a:r>
            <a:r>
              <a:rPr lang="es-ES" dirty="0" smtClean="0">
                <a:hlinkClick r:id="rId3"/>
              </a:rPr>
              <a:t>y de preparación para desastres</a:t>
            </a:r>
            <a:r>
              <a:rPr lang="es-ES" dirty="0" smtClean="0"/>
              <a:t>;</a:t>
            </a:r>
          </a:p>
          <a:p>
            <a:pPr eaLnBrk="1" hangingPunct="1">
              <a:lnSpc>
                <a:spcPct val="90000"/>
              </a:lnSpc>
              <a:buFontTx/>
              <a:buChar char="•"/>
            </a:pPr>
            <a:r>
              <a:rPr lang="es-ES" dirty="0" smtClean="0"/>
              <a:t>Mayor capacidad nacional de recopilación y análisis de datos, garantizando que los datos están suficientemente desglosados para revelar patrones de discriminación; y </a:t>
            </a:r>
          </a:p>
          <a:p>
            <a:pPr eaLnBrk="1" hangingPunct="1">
              <a:lnSpc>
                <a:spcPct val="90000"/>
              </a:lnSpc>
              <a:buFontTx/>
              <a:buChar char="•"/>
            </a:pPr>
            <a:r>
              <a:rPr lang="es-ES" dirty="0" smtClean="0"/>
              <a:t>Análisis basado en prioridades en el marco de desarrollo nacional, en consonancia con el documento final de la Cumbre Mundial, la DM, los ODM y otras obligaciones de tratados internacionales y objetivos de desarrollo.</a:t>
            </a:r>
          </a:p>
          <a:p>
            <a:pPr eaLnBrk="1" hangingPunct="1">
              <a:lnSpc>
                <a:spcPct val="90000"/>
              </a:lnSpc>
            </a:pPr>
            <a:endParaRPr lang="es-ES" dirty="0" smtClean="0"/>
          </a:p>
          <a:p>
            <a:pPr eaLnBrk="1" hangingPunct="1">
              <a:lnSpc>
                <a:spcPct val="90000"/>
              </a:lnSpc>
            </a:pPr>
            <a:r>
              <a:rPr lang="es-ES" dirty="0" smtClean="0"/>
              <a:t>El CCA ahora es </a:t>
            </a:r>
            <a:r>
              <a:rPr lang="es-ES" b="1" dirty="0" smtClean="0"/>
              <a:t>una de varias opciones</a:t>
            </a:r>
            <a:r>
              <a:rPr lang="es-ES" dirty="0" smtClean="0"/>
              <a:t> para llegar a un consenso acerca de los problemas prioritarios y sus causas, y las necesidades de capacidad para la acción</a:t>
            </a:r>
          </a:p>
          <a:p>
            <a:pPr eaLnBrk="1" hangingPunct="1">
              <a:lnSpc>
                <a:spcPct val="90000"/>
              </a:lnSpc>
            </a:pPr>
            <a:r>
              <a:rPr lang="es-ES" dirty="0" smtClean="0"/>
              <a:t>En virtud de la opción 2 (complementaria) el UNCT</a:t>
            </a:r>
            <a:r>
              <a:rPr lang="es-ES" b="1" dirty="0" smtClean="0"/>
              <a:t> jugará un papel más amplio para convocar grupos, organizar consultas, y llevar a cabo un programa de investigaciones complementario</a:t>
            </a:r>
            <a:r>
              <a:rPr lang="es-ES" dirty="0" smtClean="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C047381-2314-4122-867A-EA9792BF7554}" type="slidenum">
              <a:rPr lang="en-US" sz="1200">
                <a:cs typeface="Arial" charset="0"/>
              </a:rPr>
              <a:pPr algn="r"/>
              <a:t>6</a:t>
            </a:fld>
            <a:endParaRPr lang="es-ES" sz="1200">
              <a:cs typeface="Arial"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134F582-F120-4C05-A1ED-D1DF5BDE1A09}" type="slidenum">
              <a:rPr lang="en-US" sz="1200">
                <a:cs typeface="Arial" charset="0"/>
              </a:rPr>
              <a:pPr algn="r"/>
              <a:t>7</a:t>
            </a:fld>
            <a:endParaRPr lang="es-ES" sz="1200">
              <a:cs typeface="Arial"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dirty="0" smtClean="0">
                <a:ea typeface="MS PGothic" charset="-128"/>
              </a:rPr>
              <a:t>DIAPOSITIVA ESCONDIDA</a:t>
            </a:r>
          </a:p>
          <a:p>
            <a:pPr eaLnBrk="1" hangingPunct="1"/>
            <a:endParaRPr lang="es-ES" dirty="0" smtClean="0"/>
          </a:p>
          <a:p>
            <a:pPr eaLnBrk="1" hangingPunct="1"/>
            <a:r>
              <a:rPr lang="es-ES" dirty="0" smtClean="0"/>
              <a:t>Este paso analiza las causas inmediatas, subyacentes y estructurales o la raíz de los problemas de desarrollo previamente identificados. Un análisis de causalidad pone de relieve los factores interrelacionados que afectan el reto del desarrollo. Este análisis ayuda a entender los niveles de causalidad y los vínculos entre las diversas causas. </a:t>
            </a:r>
            <a:endParaRPr lang="es-ES" b="1" dirty="0" smtClean="0"/>
          </a:p>
          <a:p>
            <a:pPr eaLnBrk="1" hangingPunct="1"/>
            <a:r>
              <a:rPr lang="es-ES" b="1" dirty="0" smtClean="0"/>
              <a:t>Como norma general:</a:t>
            </a:r>
            <a:endParaRPr lang="es-ES" dirty="0" smtClean="0"/>
          </a:p>
          <a:p>
            <a:pPr eaLnBrk="1" hangingPunct="1"/>
            <a:r>
              <a:rPr lang="es-ES" b="1" dirty="0" smtClean="0"/>
              <a:t>Las</a:t>
            </a:r>
            <a:r>
              <a:rPr lang="es-ES" dirty="0" smtClean="0"/>
              <a:t> causas </a:t>
            </a:r>
            <a:r>
              <a:rPr lang="es-ES" b="1" dirty="0" smtClean="0"/>
              <a:t>inmediatas</a:t>
            </a:r>
            <a:r>
              <a:rPr lang="es-ES" dirty="0" smtClean="0"/>
              <a:t> determinan el estado actual del problema.</a:t>
            </a:r>
          </a:p>
          <a:p>
            <a:pPr eaLnBrk="1" hangingPunct="1"/>
            <a:r>
              <a:rPr lang="es-ES" dirty="0" smtClean="0"/>
              <a:t>Las causas </a:t>
            </a:r>
            <a:r>
              <a:rPr lang="es-ES" b="1" dirty="0" smtClean="0"/>
              <a:t>subyacentes</a:t>
            </a:r>
            <a:r>
              <a:rPr lang="es-ES" dirty="0" smtClean="0"/>
              <a:t> a menudo son la consecuencia de políticas, leyes y disponibilidades de recursos. Pueden revelar cuestiones complejas relacionadas y requieren intervenciones que consumen una considerable cantidad de tiempo para obtener resultados (al menos 5 años). </a:t>
            </a:r>
          </a:p>
          <a:p>
            <a:pPr eaLnBrk="1" hangingPunct="1"/>
            <a:r>
              <a:rPr lang="es-ES" dirty="0" smtClean="0"/>
              <a:t>Causas </a:t>
            </a:r>
            <a:r>
              <a:rPr lang="es-ES" b="1" dirty="0" smtClean="0"/>
              <a:t>estructurales/de raíz</a:t>
            </a:r>
            <a:r>
              <a:rPr lang="es-ES" dirty="0" smtClean="0"/>
              <a:t> revelan condiciones que requieren intervenciones a largo plazo para poder cambiar las actitudes sociales y el comportamiento a diferentes niveles, incluyendo los familiares, comunitarios y de altos nivel de toma de decisiones. </a:t>
            </a:r>
          </a:p>
          <a:p>
            <a:pPr eaLnBrk="1" hangingPunct="1"/>
            <a:endParaRPr lang="es-ES" dirty="0" smtClean="0"/>
          </a:p>
          <a:p>
            <a:pPr eaLnBrk="1" hangingPunct="1"/>
            <a:r>
              <a:rPr lang="es-ES" dirty="0" smtClean="0"/>
              <a:t>Algunos equipos en los países podrán decidir utilizar herramientas adicionales para llevar a cabo un análisis causal más a fondo con miras a detectar deficiencias en las instituciones, los marcos jurídicos y de política y un entorno propicio.</a:t>
            </a:r>
            <a:r>
              <a:rPr lang="es-ES" b="1" i="1" dirty="0" smtClean="0"/>
              <a:t> </a:t>
            </a:r>
            <a:r>
              <a:rPr lang="es-ES" dirty="0" smtClean="0"/>
              <a:t> Un EBDH incluye la comprensión de cómo las leyes, las normas sociales, las prácticas tradicionales y las respuestas institucionales afectan positiva o negativamente el disfrute de los derechos humanos. Como se señaló en el Informe sobre Desarrollo Humano 2000, "cada país necesita fortalecer sus acuerdos sociales para asegurar las libertades humanas. - Con las normas, instituciones, marcos legales y un entorno propicio" [1]</a:t>
            </a:r>
          </a:p>
          <a:p>
            <a:pPr eaLnBrk="1" hangingPunct="1"/>
            <a:r>
              <a:rPr dirty="0"/>
              <a:t/>
            </a:r>
            <a:br>
              <a:rPr dirty="0"/>
            </a:br>
            <a:r>
              <a:rPr lang="es-ES" dirty="0" smtClean="0"/>
              <a:t>[1] Informe sobre Desarrollo Humano 2000, publicado por el PNUD, p. 21.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66A143D-5209-4B6C-BC65-2A4A519B58F7}" type="slidenum">
              <a:rPr lang="en-US" sz="1200">
                <a:cs typeface="Arial" charset="0"/>
              </a:rPr>
              <a:pPr algn="r"/>
              <a:t>8</a:t>
            </a:fld>
            <a:endParaRPr lang="es-ES" sz="1200">
              <a:cs typeface="Arial"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ES" sz="1000" dirty="0" smtClean="0">
                <a:ea typeface="MS PGothic" charset="-128"/>
              </a:rPr>
              <a:t>DIAPOSITIVA ESCONDIDA</a:t>
            </a:r>
          </a:p>
          <a:p>
            <a:pPr eaLnBrk="1" hangingPunct="1"/>
            <a:endParaRPr lang="es-ES" sz="1000" b="1" dirty="0" smtClean="0"/>
          </a:p>
          <a:p>
            <a:pPr eaLnBrk="1" hangingPunct="1"/>
            <a:r>
              <a:rPr lang="es-ES" sz="1000" b="1" dirty="0" smtClean="0"/>
              <a:t>Opciones para el análisis, dependiendo de si un país decide no llevar a cabo un CCA completo:</a:t>
            </a:r>
          </a:p>
          <a:p>
            <a:pPr eaLnBrk="1" hangingPunct="1"/>
            <a:endParaRPr lang="es-ES" sz="1000" b="1" dirty="0" smtClean="0"/>
          </a:p>
          <a:p>
            <a:pPr eaLnBrk="1" hangingPunct="1"/>
            <a:r>
              <a:rPr lang="es-ES" sz="1000" dirty="0" smtClean="0"/>
              <a:t>A fin de tener una alternativa para los países sin un CCA competo, se podrían usar preguntas de las directrices MANUD Anexo 2 como sigue:</a:t>
            </a:r>
          </a:p>
          <a:p>
            <a:pPr eaLnBrk="1" hangingPunct="1"/>
            <a:r>
              <a:rPr lang="es-ES" sz="1000" dirty="0" smtClean="0"/>
              <a:t>1) Para todas las opciones de análisis, las diapositivas sobre acopio de información y evaluación deberían incluir las cuatro primeras preguntas del Anexo 2. </a:t>
            </a:r>
          </a:p>
          <a:p>
            <a:pPr eaLnBrk="1" hangingPunct="1"/>
            <a:endParaRPr lang="es-ES" sz="1000" dirty="0" smtClean="0"/>
          </a:p>
          <a:p>
            <a:pPr eaLnBrk="1" hangingPunct="1"/>
            <a:r>
              <a:rPr lang="es-ES" sz="1000" dirty="0" smtClean="0"/>
              <a:t>2) En los países sin un CCA completo, en vez del análisis causal, en lugar de utilizar las diapositivas del árbol de problemas, se podrían ofrecer en un diapositiva las preguntas 5 y 6 del Anexo 2 (y tal vez 1-2 más) y el ejercicio podría ser revisar la parte analítica de algunos documentos básicos (p. ej. Los informes de </a:t>
            </a:r>
            <a:r>
              <a:rPr lang="es-ES" sz="1000" dirty="0" err="1" smtClean="0"/>
              <a:t>ODMs</a:t>
            </a:r>
            <a:r>
              <a:rPr lang="es-ES" sz="1000" dirty="0" smtClean="0"/>
              <a:t>, documentos de estrategia de lucha contra la pobreza), con diferentes grupos que se ocupen de distintos ámbitos de la política. Una tarea adicional sería poner de relieve deficiencias analíticas. En general, la idea sería también llenar la matriz global en la medida de lo posible (ver pasos siguientes).   </a:t>
            </a:r>
          </a:p>
          <a:p>
            <a:pPr eaLnBrk="1" hangingPunct="1"/>
            <a:endParaRPr lang="es-ES" sz="1000" dirty="0" smtClean="0"/>
          </a:p>
          <a:p>
            <a:pPr eaLnBrk="1" hangingPunct="1"/>
            <a:r>
              <a:rPr lang="es-ES" sz="1000" dirty="0" smtClean="0"/>
              <a:t>3) Análisis de roles, mismas diapositivas</a:t>
            </a:r>
          </a:p>
          <a:p>
            <a:pPr eaLnBrk="1" hangingPunct="1"/>
            <a:endParaRPr lang="es-ES" sz="1000" dirty="0" smtClean="0"/>
          </a:p>
          <a:p>
            <a:pPr eaLnBrk="1" hangingPunct="1"/>
            <a:r>
              <a:rPr lang="es-ES" sz="1000" dirty="0" smtClean="0"/>
              <a:t>4) Análisis de brecha de capacidad, mismas diapositivas. </a:t>
            </a:r>
          </a:p>
          <a:p>
            <a:pPr eaLnBrk="1" hangingPunct="1"/>
            <a:endParaRPr lang="es-ES" sz="1000" dirty="0" smtClean="0"/>
          </a:p>
          <a:p>
            <a:pPr eaLnBrk="1" hangingPunct="1"/>
            <a:r>
              <a:rPr lang="es-ES" sz="1000" dirty="0" smtClean="0"/>
              <a:t>Diapositiva actual:</a:t>
            </a:r>
          </a:p>
          <a:p>
            <a:pPr eaLnBrk="1" hangingPunct="1"/>
            <a:r>
              <a:rPr lang="es-ES" sz="1000" dirty="0" smtClean="0"/>
              <a:t>Empezaremos nuestra práctica del enfoque con el primer paso del análisis causal, buscando los derechos implicados.</a:t>
            </a:r>
          </a:p>
          <a:p>
            <a:pPr eaLnBrk="1" hangingPunct="1"/>
            <a:endParaRPr lang="es-ES" sz="1000"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p>
            <a:fld id="{90CDFBC8-2E89-4EC2-A36A-14C76D747419}" type="slidenum">
              <a:rPr lang="en-US">
                <a:latin typeface="Arial" charset="0"/>
              </a:rPr>
              <a:pPr/>
              <a:t>9</a:t>
            </a:fld>
            <a:endParaRPr lang="en-US">
              <a:latin typeface="Arial"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p:spPr>
        <p:txBody>
          <a:bodyPr/>
          <a:lstStyle/>
          <a:p>
            <a:pPr eaLnBrk="1" hangingPunct="1"/>
            <a:r>
              <a:rPr lang="en-US" dirty="0" err="1" smtClean="0">
                <a:solidFill>
                  <a:srgbClr val="000000"/>
                </a:solidFill>
                <a:latin typeface="Arial" charset="0"/>
              </a:rPr>
              <a:t>Transversalización</a:t>
            </a:r>
            <a:r>
              <a:rPr lang="en-US" dirty="0" smtClean="0">
                <a:solidFill>
                  <a:srgbClr val="000000"/>
                </a:solidFill>
                <a:latin typeface="Arial" charset="0"/>
              </a:rPr>
              <a:t> de </a:t>
            </a:r>
            <a:r>
              <a:rPr lang="en-US" dirty="0" err="1" smtClean="0">
                <a:solidFill>
                  <a:srgbClr val="000000"/>
                </a:solidFill>
                <a:latin typeface="Arial" charset="0"/>
              </a:rPr>
              <a:t>Género</a:t>
            </a:r>
            <a:r>
              <a:rPr lang="en-US" dirty="0" smtClean="0">
                <a:solidFill>
                  <a:srgbClr val="000000"/>
                </a:solidFill>
                <a:latin typeface="Arial" charset="0"/>
              </a:rPr>
              <a:t> y EBDH</a:t>
            </a:r>
          </a:p>
          <a:p>
            <a:pPr eaLnBrk="1" hangingPunct="1"/>
            <a:endParaRPr lang="en-US" dirty="0" smtClean="0">
              <a:solidFill>
                <a:srgbClr val="000000"/>
              </a:solidFill>
              <a:latin typeface="Arial" charset="0"/>
            </a:endParaRPr>
          </a:p>
          <a:p>
            <a:pPr eaLnBrk="1" hangingPunct="1"/>
            <a:r>
              <a:rPr lang="en-US" dirty="0" smtClean="0">
                <a:solidFill>
                  <a:srgbClr val="000000"/>
                </a:solidFill>
                <a:latin typeface="Arial" charset="0"/>
              </a:rPr>
              <a:t>Los </a:t>
            </a:r>
            <a:r>
              <a:rPr lang="en-US" dirty="0" err="1" smtClean="0">
                <a:solidFill>
                  <a:srgbClr val="000000"/>
                </a:solidFill>
                <a:latin typeface="Arial" charset="0"/>
              </a:rPr>
              <a:t>derechos</a:t>
            </a:r>
            <a:r>
              <a:rPr lang="en-US" dirty="0" smtClean="0">
                <a:solidFill>
                  <a:srgbClr val="000000"/>
                </a:solidFill>
                <a:latin typeface="Arial" charset="0"/>
              </a:rPr>
              <a:t> </a:t>
            </a:r>
            <a:r>
              <a:rPr lang="en-US" dirty="0" err="1" smtClean="0">
                <a:solidFill>
                  <a:srgbClr val="000000"/>
                </a:solidFill>
                <a:latin typeface="Arial" charset="0"/>
              </a:rPr>
              <a:t>humanos</a:t>
            </a:r>
            <a:r>
              <a:rPr lang="en-US" dirty="0" smtClean="0">
                <a:solidFill>
                  <a:srgbClr val="000000"/>
                </a:solidFill>
                <a:latin typeface="Arial" charset="0"/>
              </a:rPr>
              <a:t> de </a:t>
            </a:r>
            <a:r>
              <a:rPr lang="en-US" dirty="0" err="1" smtClean="0">
                <a:solidFill>
                  <a:srgbClr val="000000"/>
                </a:solidFill>
                <a:latin typeface="Arial" charset="0"/>
              </a:rPr>
              <a:t>las</a:t>
            </a:r>
            <a:r>
              <a:rPr lang="en-US" dirty="0" smtClean="0">
                <a:solidFill>
                  <a:srgbClr val="000000"/>
                </a:solidFill>
                <a:latin typeface="Arial" charset="0"/>
              </a:rPr>
              <a:t> </a:t>
            </a:r>
            <a:r>
              <a:rPr lang="en-US" dirty="0" err="1" smtClean="0">
                <a:solidFill>
                  <a:srgbClr val="000000"/>
                </a:solidFill>
                <a:latin typeface="Arial" charset="0"/>
              </a:rPr>
              <a:t>mujeres</a:t>
            </a:r>
            <a:r>
              <a:rPr lang="en-US" dirty="0" smtClean="0">
                <a:solidFill>
                  <a:srgbClr val="000000"/>
                </a:solidFill>
                <a:latin typeface="Arial" charset="0"/>
              </a:rPr>
              <a:t> son </a:t>
            </a:r>
            <a:r>
              <a:rPr lang="en-US" dirty="0" err="1" smtClean="0">
                <a:solidFill>
                  <a:srgbClr val="000000"/>
                </a:solidFill>
                <a:latin typeface="Arial" charset="0"/>
              </a:rPr>
              <a:t>una</a:t>
            </a:r>
            <a:r>
              <a:rPr lang="en-US" dirty="0" smtClean="0">
                <a:solidFill>
                  <a:srgbClr val="000000"/>
                </a:solidFill>
                <a:latin typeface="Arial" charset="0"/>
              </a:rPr>
              <a:t> parte </a:t>
            </a:r>
            <a:r>
              <a:rPr lang="en-US" dirty="0" err="1" smtClean="0">
                <a:solidFill>
                  <a:srgbClr val="000000"/>
                </a:solidFill>
                <a:latin typeface="Arial" charset="0"/>
              </a:rPr>
              <a:t>esencial</a:t>
            </a:r>
            <a:r>
              <a:rPr lang="en-US" dirty="0" smtClean="0">
                <a:solidFill>
                  <a:srgbClr val="000000"/>
                </a:solidFill>
                <a:latin typeface="Arial" charset="0"/>
              </a:rPr>
              <a:t> del EBDH</a:t>
            </a:r>
          </a:p>
          <a:p>
            <a:pPr eaLnBrk="1" hangingPunct="1"/>
            <a:r>
              <a:rPr lang="en-US" dirty="0" smtClean="0">
                <a:solidFill>
                  <a:srgbClr val="000000"/>
                </a:solidFill>
                <a:latin typeface="Arial" charset="0"/>
              </a:rPr>
              <a:t>La No-</a:t>
            </a:r>
            <a:r>
              <a:rPr lang="en-US" dirty="0" err="1" smtClean="0">
                <a:solidFill>
                  <a:srgbClr val="000000"/>
                </a:solidFill>
                <a:latin typeface="Arial" charset="0"/>
              </a:rPr>
              <a:t>Discriminación</a:t>
            </a:r>
            <a:r>
              <a:rPr lang="en-US" dirty="0" smtClean="0">
                <a:solidFill>
                  <a:srgbClr val="000000"/>
                </a:solidFill>
                <a:latin typeface="Arial" charset="0"/>
              </a:rPr>
              <a:t> </a:t>
            </a:r>
            <a:r>
              <a:rPr lang="en-US" dirty="0" err="1" smtClean="0">
                <a:solidFill>
                  <a:srgbClr val="000000"/>
                </a:solidFill>
                <a:latin typeface="Arial" charset="0"/>
              </a:rPr>
              <a:t>es</a:t>
            </a:r>
            <a:r>
              <a:rPr lang="en-US" dirty="0" smtClean="0">
                <a:solidFill>
                  <a:srgbClr val="000000"/>
                </a:solidFill>
                <a:latin typeface="Arial" charset="0"/>
              </a:rPr>
              <a:t> un principio y </a:t>
            </a:r>
            <a:r>
              <a:rPr lang="en-US" dirty="0" err="1" smtClean="0">
                <a:solidFill>
                  <a:srgbClr val="000000"/>
                </a:solidFill>
                <a:latin typeface="Arial" charset="0"/>
              </a:rPr>
              <a:t>una</a:t>
            </a:r>
            <a:r>
              <a:rPr lang="en-US" dirty="0" smtClean="0">
                <a:solidFill>
                  <a:srgbClr val="000000"/>
                </a:solidFill>
                <a:latin typeface="Arial" charset="0"/>
              </a:rPr>
              <a:t> </a:t>
            </a:r>
            <a:r>
              <a:rPr lang="en-US" dirty="0" err="1" smtClean="0">
                <a:solidFill>
                  <a:srgbClr val="000000"/>
                </a:solidFill>
                <a:latin typeface="Arial" charset="0"/>
              </a:rPr>
              <a:t>provisión</a:t>
            </a:r>
            <a:r>
              <a:rPr lang="en-US" dirty="0" smtClean="0">
                <a:solidFill>
                  <a:srgbClr val="000000"/>
                </a:solidFill>
                <a:latin typeface="Arial" charset="0"/>
              </a:rPr>
              <a:t> de los 7 </a:t>
            </a:r>
            <a:r>
              <a:rPr lang="en-US" dirty="0" err="1" smtClean="0">
                <a:solidFill>
                  <a:srgbClr val="000000"/>
                </a:solidFill>
                <a:latin typeface="Arial" charset="0"/>
              </a:rPr>
              <a:t>tratados</a:t>
            </a:r>
            <a:r>
              <a:rPr lang="en-US" dirty="0" smtClean="0">
                <a:solidFill>
                  <a:srgbClr val="000000"/>
                </a:solidFill>
                <a:latin typeface="Arial" charset="0"/>
              </a:rPr>
              <a:t> </a:t>
            </a:r>
            <a:r>
              <a:rPr lang="en-US" dirty="0" err="1" smtClean="0">
                <a:solidFill>
                  <a:srgbClr val="000000"/>
                </a:solidFill>
                <a:latin typeface="Arial" charset="0"/>
              </a:rPr>
              <a:t>internacionales</a:t>
            </a:r>
            <a:r>
              <a:rPr lang="en-US" dirty="0" smtClean="0">
                <a:solidFill>
                  <a:srgbClr val="000000"/>
                </a:solidFill>
                <a:latin typeface="Arial" charset="0"/>
              </a:rPr>
              <a:t> </a:t>
            </a:r>
            <a:r>
              <a:rPr lang="en-US" dirty="0" err="1" smtClean="0">
                <a:solidFill>
                  <a:srgbClr val="000000"/>
                </a:solidFill>
                <a:latin typeface="Arial" charset="0"/>
              </a:rPr>
              <a:t>básicos</a:t>
            </a:r>
            <a:r>
              <a:rPr lang="en-US" dirty="0" smtClean="0">
                <a:solidFill>
                  <a:srgbClr val="000000"/>
                </a:solidFill>
                <a:latin typeface="Arial" charset="0"/>
              </a:rPr>
              <a:t>, </a:t>
            </a:r>
            <a:r>
              <a:rPr lang="en-US" dirty="0" err="1" smtClean="0">
                <a:solidFill>
                  <a:srgbClr val="000000"/>
                </a:solidFill>
                <a:latin typeface="Arial" charset="0"/>
              </a:rPr>
              <a:t>incluyendo</a:t>
            </a:r>
            <a:r>
              <a:rPr lang="en-US" dirty="0" smtClean="0">
                <a:solidFill>
                  <a:srgbClr val="000000"/>
                </a:solidFill>
                <a:latin typeface="Arial" charset="0"/>
              </a:rPr>
              <a:t> el CEDAW, </a:t>
            </a:r>
            <a:r>
              <a:rPr lang="en-US" dirty="0" err="1" smtClean="0">
                <a:solidFill>
                  <a:srgbClr val="000000"/>
                </a:solidFill>
                <a:latin typeface="Arial" charset="0"/>
              </a:rPr>
              <a:t>que</a:t>
            </a:r>
            <a:r>
              <a:rPr lang="en-US" dirty="0" smtClean="0">
                <a:solidFill>
                  <a:srgbClr val="000000"/>
                </a:solidFill>
                <a:latin typeface="Arial" charset="0"/>
              </a:rPr>
              <a:t> se </a:t>
            </a:r>
            <a:r>
              <a:rPr lang="en-US" dirty="0" err="1" smtClean="0">
                <a:solidFill>
                  <a:srgbClr val="000000"/>
                </a:solidFill>
                <a:latin typeface="Arial" charset="0"/>
              </a:rPr>
              <a:t>encarga</a:t>
            </a:r>
            <a:r>
              <a:rPr lang="en-US" dirty="0" smtClean="0">
                <a:solidFill>
                  <a:srgbClr val="000000"/>
                </a:solidFill>
                <a:latin typeface="Arial" charset="0"/>
              </a:rPr>
              <a:t> </a:t>
            </a:r>
            <a:r>
              <a:rPr lang="en-US" dirty="0" err="1" smtClean="0">
                <a:solidFill>
                  <a:srgbClr val="000000"/>
                </a:solidFill>
                <a:latin typeface="Arial" charset="0"/>
              </a:rPr>
              <a:t>exclusivamente</a:t>
            </a:r>
            <a:r>
              <a:rPr lang="en-US" dirty="0" smtClean="0">
                <a:solidFill>
                  <a:srgbClr val="000000"/>
                </a:solidFill>
                <a:latin typeface="Arial" charset="0"/>
              </a:rPr>
              <a:t> de </a:t>
            </a:r>
            <a:r>
              <a:rPr lang="en-US" dirty="0" err="1" smtClean="0">
                <a:solidFill>
                  <a:srgbClr val="000000"/>
                </a:solidFill>
                <a:latin typeface="Arial" charset="0"/>
              </a:rPr>
              <a:t>eliminar</a:t>
            </a:r>
            <a:r>
              <a:rPr lang="en-US" dirty="0" smtClean="0">
                <a:solidFill>
                  <a:srgbClr val="000000"/>
                </a:solidFill>
                <a:latin typeface="Arial" charset="0"/>
              </a:rPr>
              <a:t> la </a:t>
            </a:r>
            <a:r>
              <a:rPr lang="en-US" dirty="0" err="1" smtClean="0">
                <a:solidFill>
                  <a:srgbClr val="000000"/>
                </a:solidFill>
                <a:latin typeface="Arial" charset="0"/>
              </a:rPr>
              <a:t>discriminación</a:t>
            </a:r>
            <a:r>
              <a:rPr lang="en-US" dirty="0" smtClean="0">
                <a:solidFill>
                  <a:srgbClr val="000000"/>
                </a:solidFill>
                <a:latin typeface="Arial" charset="0"/>
              </a:rPr>
              <a:t> </a:t>
            </a:r>
            <a:r>
              <a:rPr lang="en-US" dirty="0" err="1" smtClean="0">
                <a:solidFill>
                  <a:srgbClr val="000000"/>
                </a:solidFill>
                <a:latin typeface="Arial" charset="0"/>
              </a:rPr>
              <a:t>por</a:t>
            </a:r>
            <a:r>
              <a:rPr lang="en-US" dirty="0" smtClean="0">
                <a:solidFill>
                  <a:srgbClr val="000000"/>
                </a:solidFill>
                <a:latin typeface="Arial" charset="0"/>
              </a:rPr>
              <a:t> </a:t>
            </a:r>
            <a:r>
              <a:rPr lang="en-US" dirty="0" err="1" smtClean="0">
                <a:solidFill>
                  <a:srgbClr val="000000"/>
                </a:solidFill>
                <a:latin typeface="Arial" charset="0"/>
              </a:rPr>
              <a:t>sexo</a:t>
            </a:r>
            <a:r>
              <a:rPr lang="en-US" dirty="0" smtClean="0">
                <a:solidFill>
                  <a:srgbClr val="000000"/>
                </a:solidFill>
                <a:latin typeface="Arial" charset="0"/>
              </a:rPr>
              <a:t> </a:t>
            </a:r>
            <a:r>
              <a:rPr lang="en-US" dirty="0" err="1" smtClean="0">
                <a:solidFill>
                  <a:srgbClr val="000000"/>
                </a:solidFill>
                <a:latin typeface="Arial" charset="0"/>
              </a:rPr>
              <a:t>como</a:t>
            </a:r>
            <a:r>
              <a:rPr lang="en-US" dirty="0" smtClean="0">
                <a:solidFill>
                  <a:srgbClr val="000000"/>
                </a:solidFill>
                <a:latin typeface="Arial" charset="0"/>
              </a:rPr>
              <a:t> </a:t>
            </a:r>
            <a:r>
              <a:rPr lang="en-US" dirty="0" err="1" smtClean="0">
                <a:solidFill>
                  <a:srgbClr val="000000"/>
                </a:solidFill>
                <a:latin typeface="Arial" charset="0"/>
              </a:rPr>
              <a:t>medio</a:t>
            </a:r>
            <a:r>
              <a:rPr lang="en-US" dirty="0" smtClean="0">
                <a:solidFill>
                  <a:srgbClr val="000000"/>
                </a:solidFill>
                <a:latin typeface="Arial" charset="0"/>
              </a:rPr>
              <a:t> de </a:t>
            </a:r>
            <a:r>
              <a:rPr lang="en-US" dirty="0" err="1" smtClean="0">
                <a:solidFill>
                  <a:srgbClr val="000000"/>
                </a:solidFill>
                <a:latin typeface="Arial" charset="0"/>
              </a:rPr>
              <a:t>conseguir</a:t>
            </a:r>
            <a:r>
              <a:rPr lang="en-US" dirty="0" smtClean="0">
                <a:solidFill>
                  <a:srgbClr val="000000"/>
                </a:solidFill>
                <a:latin typeface="Arial" charset="0"/>
              </a:rPr>
              <a:t> la </a:t>
            </a:r>
            <a:r>
              <a:rPr lang="en-US" dirty="0" err="1" smtClean="0">
                <a:solidFill>
                  <a:srgbClr val="000000"/>
                </a:solidFill>
                <a:latin typeface="Arial" charset="0"/>
              </a:rPr>
              <a:t>igualdad</a:t>
            </a:r>
            <a:r>
              <a:rPr lang="en-US" dirty="0" smtClean="0">
                <a:solidFill>
                  <a:srgbClr val="000000"/>
                </a:solidFill>
                <a:latin typeface="Arial" charset="0"/>
              </a:rPr>
              <a:t> de </a:t>
            </a:r>
            <a:r>
              <a:rPr lang="en-US" dirty="0" err="1" smtClean="0">
                <a:solidFill>
                  <a:srgbClr val="000000"/>
                </a:solidFill>
                <a:latin typeface="Arial" charset="0"/>
              </a:rPr>
              <a:t>géner</a:t>
            </a:r>
            <a:r>
              <a:rPr lang="en-US" dirty="0" smtClean="0">
                <a:solidFill>
                  <a:srgbClr val="000000"/>
                </a:solidFill>
                <a:latin typeface="Arial" charset="0"/>
              </a:rPr>
              <a:t>.</a:t>
            </a:r>
          </a:p>
          <a:p>
            <a:pPr eaLnBrk="1" hangingPunct="1"/>
            <a:r>
              <a:rPr lang="en-US" dirty="0" err="1" smtClean="0">
                <a:solidFill>
                  <a:srgbClr val="000000"/>
                </a:solidFill>
                <a:latin typeface="Arial" charset="0"/>
              </a:rPr>
              <a:t>Desarrollo</a:t>
            </a:r>
            <a:r>
              <a:rPr lang="en-US" dirty="0" smtClean="0">
                <a:solidFill>
                  <a:srgbClr val="000000"/>
                </a:solidFill>
                <a:latin typeface="Arial" charset="0"/>
              </a:rPr>
              <a:t> de </a:t>
            </a:r>
            <a:r>
              <a:rPr lang="en-US" dirty="0" err="1" smtClean="0">
                <a:solidFill>
                  <a:srgbClr val="000000"/>
                </a:solidFill>
                <a:latin typeface="Arial" charset="0"/>
              </a:rPr>
              <a:t>indicadores</a:t>
            </a:r>
            <a:r>
              <a:rPr lang="en-US" dirty="0" smtClean="0">
                <a:solidFill>
                  <a:srgbClr val="000000"/>
                </a:solidFill>
                <a:latin typeface="Arial" charset="0"/>
              </a:rPr>
              <a:t> de </a:t>
            </a:r>
            <a:r>
              <a:rPr lang="en-US" dirty="0" err="1" smtClean="0">
                <a:solidFill>
                  <a:srgbClr val="000000"/>
                </a:solidFill>
                <a:latin typeface="Arial" charset="0"/>
              </a:rPr>
              <a:t>rendimiento</a:t>
            </a:r>
            <a:r>
              <a:rPr lang="en-US" dirty="0" smtClean="0">
                <a:solidFill>
                  <a:srgbClr val="000000"/>
                </a:solidFill>
                <a:latin typeface="Arial" charset="0"/>
              </a:rPr>
              <a:t> </a:t>
            </a:r>
            <a:r>
              <a:rPr lang="en-US" dirty="0" err="1" smtClean="0">
                <a:solidFill>
                  <a:srgbClr val="000000"/>
                </a:solidFill>
                <a:latin typeface="Arial" charset="0"/>
              </a:rPr>
              <a:t>por</a:t>
            </a:r>
            <a:r>
              <a:rPr lang="en-US" dirty="0" smtClean="0">
                <a:solidFill>
                  <a:srgbClr val="000000"/>
                </a:solidFill>
                <a:latin typeface="Arial" charset="0"/>
              </a:rPr>
              <a:t> </a:t>
            </a:r>
            <a:r>
              <a:rPr lang="en-US" dirty="0" err="1" smtClean="0">
                <a:solidFill>
                  <a:srgbClr val="000000"/>
                </a:solidFill>
                <a:latin typeface="Arial" charset="0"/>
              </a:rPr>
              <a:t>datos</a:t>
            </a:r>
            <a:r>
              <a:rPr lang="en-US" dirty="0" smtClean="0">
                <a:solidFill>
                  <a:srgbClr val="000000"/>
                </a:solidFill>
                <a:latin typeface="Arial" charset="0"/>
              </a:rPr>
              <a:t> </a:t>
            </a:r>
            <a:r>
              <a:rPr lang="en-US" dirty="0" err="1" smtClean="0">
                <a:solidFill>
                  <a:srgbClr val="000000"/>
                </a:solidFill>
                <a:latin typeface="Arial" charset="0"/>
              </a:rPr>
              <a:t>desglosados</a:t>
            </a:r>
            <a:r>
              <a:rPr lang="en-US" dirty="0" smtClean="0">
                <a:solidFill>
                  <a:srgbClr val="000000"/>
                </a:solidFill>
                <a:latin typeface="Arial" charset="0"/>
              </a:rPr>
              <a:t> </a:t>
            </a:r>
            <a:r>
              <a:rPr lang="en-US" dirty="0" err="1" smtClean="0">
                <a:solidFill>
                  <a:srgbClr val="000000"/>
                </a:solidFill>
                <a:latin typeface="Arial" charset="0"/>
              </a:rPr>
              <a:t>por</a:t>
            </a:r>
            <a:r>
              <a:rPr lang="en-US" dirty="0" smtClean="0">
                <a:solidFill>
                  <a:srgbClr val="000000"/>
                </a:solidFill>
                <a:latin typeface="Arial" charset="0"/>
              </a:rPr>
              <a:t> </a:t>
            </a:r>
            <a:r>
              <a:rPr lang="en-US" dirty="0" err="1" smtClean="0">
                <a:solidFill>
                  <a:srgbClr val="000000"/>
                </a:solidFill>
                <a:latin typeface="Arial" charset="0"/>
              </a:rPr>
              <a:t>sexo</a:t>
            </a:r>
            <a:r>
              <a:rPr lang="en-US" dirty="0" smtClean="0">
                <a:solidFill>
                  <a:srgbClr val="000000"/>
                </a:solidFill>
                <a:latin typeface="Arial" charset="0"/>
              </a:rPr>
              <a:t> – y </a:t>
            </a:r>
            <a:r>
              <a:rPr lang="en-US" dirty="0" err="1" smtClean="0">
                <a:solidFill>
                  <a:srgbClr val="000000"/>
                </a:solidFill>
                <a:latin typeface="Arial" charset="0"/>
              </a:rPr>
              <a:t>otro</a:t>
            </a:r>
            <a:r>
              <a:rPr lang="en-US" dirty="0" smtClean="0">
                <a:solidFill>
                  <a:srgbClr val="000000"/>
                </a:solidFill>
                <a:latin typeface="Arial" charset="0"/>
              </a:rPr>
              <a:t> ( </a:t>
            </a:r>
            <a:r>
              <a:rPr lang="en-US" dirty="0" err="1" smtClean="0">
                <a:solidFill>
                  <a:srgbClr val="000000"/>
                </a:solidFill>
                <a:latin typeface="Arial" charset="0"/>
              </a:rPr>
              <a:t>es</a:t>
            </a:r>
            <a:r>
              <a:rPr lang="en-US" dirty="0" smtClean="0">
                <a:solidFill>
                  <a:srgbClr val="000000"/>
                </a:solidFill>
                <a:latin typeface="Arial" charset="0"/>
              </a:rPr>
              <a:t> </a:t>
            </a:r>
            <a:r>
              <a:rPr lang="en-US" dirty="0" err="1" smtClean="0">
                <a:solidFill>
                  <a:srgbClr val="000000"/>
                </a:solidFill>
                <a:latin typeface="Arial" charset="0"/>
              </a:rPr>
              <a:t>decir</a:t>
            </a:r>
            <a:r>
              <a:rPr lang="en-US" dirty="0" smtClean="0">
                <a:solidFill>
                  <a:srgbClr val="000000"/>
                </a:solidFill>
                <a:latin typeface="Arial" charset="0"/>
              </a:rPr>
              <a:t>, </a:t>
            </a:r>
            <a:r>
              <a:rPr lang="en-US" dirty="0" err="1" smtClean="0">
                <a:solidFill>
                  <a:srgbClr val="000000"/>
                </a:solidFill>
                <a:latin typeface="Arial" charset="0"/>
              </a:rPr>
              <a:t>edad</a:t>
            </a:r>
            <a:r>
              <a:rPr lang="en-US" dirty="0" smtClean="0">
                <a:solidFill>
                  <a:srgbClr val="000000"/>
                </a:solidFill>
                <a:latin typeface="Arial" charset="0"/>
              </a:rPr>
              <a:t>, </a:t>
            </a:r>
            <a:r>
              <a:rPr lang="en-US" dirty="0" err="1" smtClean="0">
                <a:solidFill>
                  <a:srgbClr val="000000"/>
                </a:solidFill>
                <a:latin typeface="Arial" charset="0"/>
              </a:rPr>
              <a:t>posición</a:t>
            </a:r>
            <a:r>
              <a:rPr lang="en-US" dirty="0" smtClean="0">
                <a:solidFill>
                  <a:srgbClr val="000000"/>
                </a:solidFill>
                <a:latin typeface="Arial" charset="0"/>
              </a:rPr>
              <a:t>, </a:t>
            </a:r>
            <a:r>
              <a:rPr lang="en-US" dirty="0" err="1" smtClean="0">
                <a:solidFill>
                  <a:srgbClr val="000000"/>
                </a:solidFill>
                <a:latin typeface="Arial" charset="0"/>
              </a:rPr>
              <a:t>etnicidad</a:t>
            </a:r>
            <a:r>
              <a:rPr lang="en-US" dirty="0" smtClean="0">
                <a:solidFill>
                  <a:srgbClr val="000000"/>
                </a:solidFill>
                <a:latin typeface="Arial" charset="0"/>
              </a:rPr>
              <a:t> y </a:t>
            </a:r>
            <a:r>
              <a:rPr lang="en-US" dirty="0" err="1" smtClean="0">
                <a:solidFill>
                  <a:srgbClr val="000000"/>
                </a:solidFill>
                <a:latin typeface="Arial" charset="0"/>
              </a:rPr>
              <a:t>discapacidad</a:t>
            </a:r>
            <a:r>
              <a:rPr lang="en-US" dirty="0" smtClean="0">
                <a:solidFill>
                  <a:srgbClr val="000000"/>
                </a:solidFill>
                <a:latin typeface="Arial" charset="0"/>
              </a:rPr>
              <a:t>) y de </a:t>
            </a:r>
            <a:r>
              <a:rPr lang="en-US" dirty="0" err="1" smtClean="0">
                <a:solidFill>
                  <a:srgbClr val="000000"/>
                </a:solidFill>
                <a:latin typeface="Arial" charset="0"/>
              </a:rPr>
              <a:t>indicadores</a:t>
            </a:r>
            <a:r>
              <a:rPr lang="en-US" dirty="0" smtClean="0">
                <a:solidFill>
                  <a:srgbClr val="000000"/>
                </a:solidFill>
                <a:latin typeface="Arial" charset="0"/>
              </a:rPr>
              <a:t> </a:t>
            </a:r>
            <a:r>
              <a:rPr lang="en-US" dirty="0" err="1" smtClean="0">
                <a:solidFill>
                  <a:srgbClr val="000000"/>
                </a:solidFill>
                <a:latin typeface="Arial" charset="0"/>
              </a:rPr>
              <a:t>para</a:t>
            </a:r>
            <a:r>
              <a:rPr lang="en-US" dirty="0" smtClean="0">
                <a:solidFill>
                  <a:srgbClr val="000000"/>
                </a:solidFill>
                <a:latin typeface="Arial" charset="0"/>
              </a:rPr>
              <a:t> </a:t>
            </a:r>
            <a:r>
              <a:rPr lang="en-US" dirty="0" err="1" smtClean="0">
                <a:solidFill>
                  <a:srgbClr val="000000"/>
                </a:solidFill>
                <a:latin typeface="Arial" charset="0"/>
              </a:rPr>
              <a:t>medir</a:t>
            </a:r>
            <a:r>
              <a:rPr lang="en-US" dirty="0" smtClean="0">
                <a:solidFill>
                  <a:srgbClr val="000000"/>
                </a:solidFill>
                <a:latin typeface="Arial" charset="0"/>
              </a:rPr>
              <a:t> el </a:t>
            </a:r>
            <a:r>
              <a:rPr lang="en-US" dirty="0" err="1" smtClean="0">
                <a:solidFill>
                  <a:srgbClr val="000000"/>
                </a:solidFill>
                <a:latin typeface="Arial" charset="0"/>
              </a:rPr>
              <a:t>progreso</a:t>
            </a:r>
            <a:r>
              <a:rPr lang="en-US" dirty="0" smtClean="0">
                <a:solidFill>
                  <a:srgbClr val="000000"/>
                </a:solidFill>
                <a:latin typeface="Arial" charset="0"/>
              </a:rPr>
              <a:t> en la </a:t>
            </a:r>
            <a:r>
              <a:rPr lang="en-US" dirty="0" err="1" smtClean="0">
                <a:solidFill>
                  <a:srgbClr val="000000"/>
                </a:solidFill>
                <a:latin typeface="Arial" charset="0"/>
              </a:rPr>
              <a:t>consecución</a:t>
            </a:r>
            <a:r>
              <a:rPr lang="en-US" dirty="0" smtClean="0">
                <a:solidFill>
                  <a:srgbClr val="000000"/>
                </a:solidFill>
                <a:latin typeface="Arial" charset="0"/>
              </a:rPr>
              <a:t> de la </a:t>
            </a:r>
            <a:r>
              <a:rPr lang="en-US" dirty="0" err="1" smtClean="0">
                <a:solidFill>
                  <a:srgbClr val="000000"/>
                </a:solidFill>
                <a:latin typeface="Arial" charset="0"/>
              </a:rPr>
              <a:t>igualdad</a:t>
            </a:r>
            <a:r>
              <a:rPr lang="en-US" dirty="0" smtClean="0">
                <a:solidFill>
                  <a:srgbClr val="000000"/>
                </a:solidFill>
                <a:latin typeface="Arial" charset="0"/>
              </a:rPr>
              <a:t> de </a:t>
            </a:r>
            <a:r>
              <a:rPr lang="en-US" dirty="0" err="1" smtClean="0">
                <a:solidFill>
                  <a:srgbClr val="000000"/>
                </a:solidFill>
                <a:latin typeface="Arial" charset="0"/>
              </a:rPr>
              <a:t>género</a:t>
            </a:r>
            <a:r>
              <a:rPr lang="en-US" dirty="0" smtClean="0">
                <a:solidFill>
                  <a:srgbClr val="000000"/>
                </a:solidFill>
                <a:latin typeface="Arial" charset="0"/>
              </a:rPr>
              <a:t>.</a:t>
            </a:r>
          </a:p>
          <a:p>
            <a:pPr eaLnBrk="1" hangingPunct="1"/>
            <a:r>
              <a:rPr lang="en-US" dirty="0" err="1" smtClean="0">
                <a:solidFill>
                  <a:srgbClr val="000000"/>
                </a:solidFill>
                <a:latin typeface="Arial" charset="0"/>
              </a:rPr>
              <a:t>Es</a:t>
            </a:r>
            <a:r>
              <a:rPr lang="en-US" dirty="0" smtClean="0">
                <a:solidFill>
                  <a:srgbClr val="000000"/>
                </a:solidFill>
                <a:latin typeface="Arial" charset="0"/>
              </a:rPr>
              <a:t> </a:t>
            </a:r>
            <a:r>
              <a:rPr lang="en-US" dirty="0" err="1" smtClean="0">
                <a:solidFill>
                  <a:srgbClr val="000000"/>
                </a:solidFill>
                <a:latin typeface="Arial" charset="0"/>
              </a:rPr>
              <a:t>común</a:t>
            </a:r>
            <a:r>
              <a:rPr lang="en-US" dirty="0" smtClean="0">
                <a:solidFill>
                  <a:srgbClr val="000000"/>
                </a:solidFill>
                <a:latin typeface="Arial" charset="0"/>
              </a:rPr>
              <a:t> </a:t>
            </a:r>
            <a:r>
              <a:rPr lang="en-US" dirty="0" err="1" smtClean="0">
                <a:solidFill>
                  <a:srgbClr val="000000"/>
                </a:solidFill>
                <a:latin typeface="Arial" charset="0"/>
              </a:rPr>
              <a:t>encontrar</a:t>
            </a:r>
            <a:r>
              <a:rPr lang="en-US" dirty="0" smtClean="0">
                <a:solidFill>
                  <a:srgbClr val="000000"/>
                </a:solidFill>
                <a:latin typeface="Arial" charset="0"/>
              </a:rPr>
              <a:t> </a:t>
            </a:r>
            <a:r>
              <a:rPr lang="en-US" dirty="0" err="1" smtClean="0">
                <a:solidFill>
                  <a:srgbClr val="000000"/>
                </a:solidFill>
                <a:latin typeface="Arial" charset="0"/>
              </a:rPr>
              <a:t>varias</a:t>
            </a:r>
            <a:r>
              <a:rPr lang="en-US" dirty="0" smtClean="0">
                <a:solidFill>
                  <a:srgbClr val="000000"/>
                </a:solidFill>
                <a:latin typeface="Arial" charset="0"/>
              </a:rPr>
              <a:t> </a:t>
            </a:r>
            <a:r>
              <a:rPr lang="en-US" dirty="0" err="1" smtClean="0">
                <a:solidFill>
                  <a:srgbClr val="000000"/>
                </a:solidFill>
                <a:latin typeface="Arial" charset="0"/>
              </a:rPr>
              <a:t>formas</a:t>
            </a:r>
            <a:r>
              <a:rPr lang="en-US" dirty="0" smtClean="0">
                <a:solidFill>
                  <a:srgbClr val="000000"/>
                </a:solidFill>
                <a:latin typeface="Arial" charset="0"/>
              </a:rPr>
              <a:t> de </a:t>
            </a:r>
            <a:r>
              <a:rPr lang="en-US" dirty="0" err="1" smtClean="0">
                <a:solidFill>
                  <a:srgbClr val="000000"/>
                </a:solidFill>
                <a:latin typeface="Arial" charset="0"/>
              </a:rPr>
              <a:t>discriminación</a:t>
            </a:r>
            <a:r>
              <a:rPr lang="en-US" dirty="0" smtClean="0">
                <a:solidFill>
                  <a:srgbClr val="000000"/>
                </a:solidFill>
                <a:latin typeface="Arial" charset="0"/>
              </a:rPr>
              <a:t> </a:t>
            </a:r>
            <a:r>
              <a:rPr lang="en-US" dirty="0" err="1" smtClean="0">
                <a:solidFill>
                  <a:srgbClr val="000000"/>
                </a:solidFill>
                <a:latin typeface="Arial" charset="0"/>
              </a:rPr>
              <a:t>que</a:t>
            </a:r>
            <a:r>
              <a:rPr lang="en-US" dirty="0" smtClean="0">
                <a:solidFill>
                  <a:srgbClr val="000000"/>
                </a:solidFill>
                <a:latin typeface="Arial" charset="0"/>
              </a:rPr>
              <a:t> se </a:t>
            </a:r>
            <a:r>
              <a:rPr lang="en-US" dirty="0" err="1" smtClean="0">
                <a:solidFill>
                  <a:srgbClr val="000000"/>
                </a:solidFill>
                <a:latin typeface="Arial" charset="0"/>
              </a:rPr>
              <a:t>cruzan</a:t>
            </a:r>
            <a:r>
              <a:rPr lang="en-US" dirty="0" smtClean="0">
                <a:solidFill>
                  <a:srgbClr val="000000"/>
                </a:solidFill>
                <a:latin typeface="Arial" charset="0"/>
              </a:rPr>
              <a:t> con </a:t>
            </a:r>
            <a:r>
              <a:rPr lang="en-US" dirty="0" err="1" smtClean="0">
                <a:solidFill>
                  <a:srgbClr val="000000"/>
                </a:solidFill>
                <a:latin typeface="Arial" charset="0"/>
              </a:rPr>
              <a:t>las</a:t>
            </a:r>
            <a:r>
              <a:rPr lang="en-US" dirty="0" smtClean="0">
                <a:solidFill>
                  <a:srgbClr val="000000"/>
                </a:solidFill>
                <a:latin typeface="Arial" charset="0"/>
              </a:rPr>
              <a:t> de </a:t>
            </a:r>
            <a:r>
              <a:rPr lang="en-US" dirty="0" err="1" smtClean="0">
                <a:solidFill>
                  <a:srgbClr val="000000"/>
                </a:solidFill>
                <a:latin typeface="Arial" charset="0"/>
              </a:rPr>
              <a:t>género</a:t>
            </a:r>
            <a:r>
              <a:rPr lang="en-US" dirty="0" smtClean="0">
                <a:solidFill>
                  <a:srgbClr val="000000"/>
                </a:solidFill>
                <a:latin typeface="Arial" charset="0"/>
              </a:rPr>
              <a:t>, y </a:t>
            </a:r>
            <a:r>
              <a:rPr lang="en-US" dirty="0" err="1" smtClean="0">
                <a:solidFill>
                  <a:srgbClr val="000000"/>
                </a:solidFill>
                <a:latin typeface="Arial" charset="0"/>
              </a:rPr>
              <a:t>donde</a:t>
            </a:r>
            <a:r>
              <a:rPr lang="en-US" dirty="0" smtClean="0">
                <a:solidFill>
                  <a:srgbClr val="000000"/>
                </a:solidFill>
                <a:latin typeface="Arial" charset="0"/>
              </a:rPr>
              <a:t> </a:t>
            </a:r>
            <a:r>
              <a:rPr lang="en-US" dirty="0" err="1" smtClean="0">
                <a:solidFill>
                  <a:srgbClr val="000000"/>
                </a:solidFill>
                <a:latin typeface="Arial" charset="0"/>
              </a:rPr>
              <a:t>esto</a:t>
            </a:r>
            <a:r>
              <a:rPr lang="en-US" dirty="0" smtClean="0">
                <a:solidFill>
                  <a:srgbClr val="000000"/>
                </a:solidFill>
                <a:latin typeface="Arial" charset="0"/>
              </a:rPr>
              <a:t> </a:t>
            </a:r>
            <a:r>
              <a:rPr lang="en-US" dirty="0" err="1" smtClean="0">
                <a:solidFill>
                  <a:srgbClr val="000000"/>
                </a:solidFill>
                <a:latin typeface="Arial" charset="0"/>
              </a:rPr>
              <a:t>ocurre</a:t>
            </a:r>
            <a:r>
              <a:rPr lang="en-US" dirty="0" smtClean="0">
                <a:solidFill>
                  <a:srgbClr val="000000"/>
                </a:solidFill>
                <a:latin typeface="Arial" charset="0"/>
              </a:rPr>
              <a:t>, </a:t>
            </a:r>
            <a:r>
              <a:rPr lang="en-US" dirty="0" err="1" smtClean="0">
                <a:solidFill>
                  <a:srgbClr val="000000"/>
                </a:solidFill>
                <a:latin typeface="Arial" charset="0"/>
              </a:rPr>
              <a:t>es</a:t>
            </a:r>
            <a:r>
              <a:rPr lang="en-US" dirty="0" smtClean="0">
                <a:solidFill>
                  <a:srgbClr val="000000"/>
                </a:solidFill>
                <a:latin typeface="Arial" charset="0"/>
              </a:rPr>
              <a:t> el </a:t>
            </a:r>
            <a:r>
              <a:rPr lang="en-US" dirty="0" err="1" smtClean="0">
                <a:solidFill>
                  <a:srgbClr val="000000"/>
                </a:solidFill>
                <a:latin typeface="Arial" charset="0"/>
              </a:rPr>
              <a:t>punto</a:t>
            </a:r>
            <a:r>
              <a:rPr lang="en-US" dirty="0" smtClean="0">
                <a:solidFill>
                  <a:srgbClr val="000000"/>
                </a:solidFill>
                <a:latin typeface="Arial" charset="0"/>
              </a:rPr>
              <a:t> </a:t>
            </a:r>
            <a:r>
              <a:rPr lang="en-US" dirty="0" err="1" smtClean="0">
                <a:solidFill>
                  <a:srgbClr val="000000"/>
                </a:solidFill>
                <a:latin typeface="Arial" charset="0"/>
              </a:rPr>
              <a:t>donde</a:t>
            </a:r>
            <a:r>
              <a:rPr lang="en-US" dirty="0" smtClean="0">
                <a:solidFill>
                  <a:srgbClr val="000000"/>
                </a:solidFill>
                <a:latin typeface="Arial" charset="0"/>
              </a:rPr>
              <a:t> </a:t>
            </a:r>
            <a:r>
              <a:rPr lang="en-US" dirty="0" err="1" smtClean="0">
                <a:solidFill>
                  <a:srgbClr val="000000"/>
                </a:solidFill>
                <a:latin typeface="Arial" charset="0"/>
              </a:rPr>
              <a:t>es</a:t>
            </a:r>
            <a:r>
              <a:rPr lang="en-US" dirty="0" smtClean="0">
                <a:solidFill>
                  <a:srgbClr val="000000"/>
                </a:solidFill>
                <a:latin typeface="Arial" charset="0"/>
              </a:rPr>
              <a:t> </a:t>
            </a:r>
            <a:r>
              <a:rPr lang="en-US" dirty="0" err="1" smtClean="0">
                <a:solidFill>
                  <a:srgbClr val="000000"/>
                </a:solidFill>
                <a:latin typeface="Arial" charset="0"/>
              </a:rPr>
              <a:t>necesario</a:t>
            </a:r>
            <a:r>
              <a:rPr lang="en-US" dirty="0" smtClean="0">
                <a:solidFill>
                  <a:srgbClr val="000000"/>
                </a:solidFill>
                <a:latin typeface="Arial" charset="0"/>
              </a:rPr>
              <a:t> un mayor </a:t>
            </a:r>
            <a:r>
              <a:rPr lang="en-US" dirty="0" err="1" smtClean="0">
                <a:solidFill>
                  <a:srgbClr val="000000"/>
                </a:solidFill>
                <a:latin typeface="Arial" charset="0"/>
              </a:rPr>
              <a:t>enfoque</a:t>
            </a:r>
            <a:r>
              <a:rPr lang="en-US" dirty="0" smtClean="0">
                <a:solidFill>
                  <a:srgbClr val="000000"/>
                </a:solidFill>
                <a:latin typeface="Arial" charset="0"/>
              </a:rPr>
              <a:t> y </a:t>
            </a:r>
            <a:r>
              <a:rPr lang="en-US" dirty="0" err="1" smtClean="0">
                <a:solidFill>
                  <a:srgbClr val="000000"/>
                </a:solidFill>
                <a:latin typeface="Arial" charset="0"/>
              </a:rPr>
              <a:t>orientación</a:t>
            </a:r>
            <a:r>
              <a:rPr lang="en-US" dirty="0" smtClean="0">
                <a:solidFill>
                  <a:srgbClr val="000000"/>
                </a:solidFill>
                <a:latin typeface="Arial" charset="0"/>
              </a:rPr>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7F562FD-BB4A-4743-A37C-ADCA371F155A}"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0DC796B-973A-479E-AAE0-96D9A1B3C7D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AA9630C-2C34-448A-9E65-B7D3918B0C1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62EE524-F528-4172-ACF1-C87513438D96}"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AF30410-A722-464F-8356-79AE56E0639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036A43CF-D155-4479-BD32-2B8DD72683C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GB"/>
              <a:t>version xx.xx.xxxx</a:t>
            </a:r>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CCBEC574-EE84-49AF-9958-D06C133BC37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a:t>version xx.xx.xxxx</a:t>
            </a:r>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56956569-D589-440B-A232-8EDDCED4622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cstate="print">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cstate="print"/>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r>
              <a:rPr lang="en-GB"/>
              <a:t>version xx.xx.xxxx</a:t>
            </a:r>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1CE60C44-2339-49F6-BFB1-4D810FF4BC65}"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96198D8-13EC-4448-B5EE-CA4EF7E05BE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543AACEA-21AE-40BE-9093-997705D96B8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GB"/>
              <a:t>version xx.xx.xxxx</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71AF096-0128-4BCD-BC31-9FC60EC7ADF0}"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4"/>
          <p:cNvSpPr>
            <a:spLocks noGrp="1" noChangeArrowheads="1"/>
          </p:cNvSpPr>
          <p:nvPr>
            <p:ph type="ctrTitle" idx="4294967295"/>
          </p:nvPr>
        </p:nvSpPr>
        <p:spPr>
          <a:xfrm>
            <a:off x="838200" y="1524000"/>
            <a:ext cx="7772400" cy="3505200"/>
          </a:xfrm>
        </p:spPr>
        <p:txBody>
          <a:bodyPr/>
          <a:lstStyle/>
          <a:p>
            <a:pPr eaLnBrk="1" hangingPunct="1"/>
            <a:r>
              <a:rPr lang="es-ES" sz="4000" b="1" dirty="0" smtClean="0"/>
              <a:t>Un enfoque de derechos humanos al análisis del país: </a:t>
            </a:r>
            <a:r>
              <a:rPr dirty="0"/>
              <a:t/>
            </a:r>
            <a:br>
              <a:rPr dirty="0"/>
            </a:br>
            <a:r>
              <a:rPr lang="es-ES" sz="4000" b="1" i="1" dirty="0" smtClean="0"/>
              <a:t>3 pasos </a:t>
            </a:r>
            <a:r>
              <a:rPr dirty="0"/>
              <a:t/>
            </a:r>
            <a:br>
              <a:rPr dirty="0"/>
            </a:br>
            <a:r>
              <a:rPr dirty="0"/>
              <a:t/>
            </a:r>
            <a:br>
              <a:rPr dirty="0"/>
            </a:br>
            <a:r>
              <a:rPr lang="es-ES" sz="3200" b="1" dirty="0" smtClean="0"/>
              <a:t>Sesión 5</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smtClean="0">
                <a:solidFill>
                  <a:schemeClr val="tx1"/>
                </a:solidFill>
                <a:cs typeface="Arial" pitchFamily="34" charset="0"/>
              </a:rPr>
              <a:t>Análisis </a:t>
            </a:r>
            <a:endParaRPr lang="es-ES" b="1" dirty="0">
              <a:solidFill>
                <a:schemeClr val="tx1"/>
              </a:solidFill>
              <a:cs typeface="Arial" pitchFamily="34" charset="0"/>
            </a:endParaRPr>
          </a:p>
          <a:p>
            <a:pPr algn="ctr">
              <a:defRPr/>
            </a:pPr>
            <a:r>
              <a:rPr lang="es-ES" b="1" dirty="0">
                <a:solidFill>
                  <a:schemeClr val="tx1"/>
                </a:solidFill>
                <a:cs typeface="Arial" pitchFamily="34" charset="0"/>
              </a:rPr>
              <a:t>en tres pasos</a:t>
            </a:r>
          </a:p>
        </p:txBody>
      </p:sp>
      <p:sp>
        <p:nvSpPr>
          <p:cNvPr id="40962" name="3 Elipse"/>
          <p:cNvSpPr>
            <a:spLocks noChangeArrowheads="1"/>
          </p:cNvSpPr>
          <p:nvPr/>
        </p:nvSpPr>
        <p:spPr bwMode="auto">
          <a:xfrm>
            <a:off x="3635375" y="1196975"/>
            <a:ext cx="1512888" cy="1511300"/>
          </a:xfrm>
          <a:prstGeom prst="ellipse">
            <a:avLst/>
          </a:prstGeom>
          <a:solidFill>
            <a:srgbClr val="FF0000"/>
          </a:solidFill>
          <a:ln w="25400" algn="ctr">
            <a:solidFill>
              <a:srgbClr val="385D8A"/>
            </a:solidFill>
            <a:round/>
            <a:headEnd/>
            <a:tailEnd/>
          </a:ln>
        </p:spPr>
        <p:txBody>
          <a:bodyPr anchor="ctr"/>
          <a:lstStyle/>
          <a:p>
            <a:pPr algn="ctr"/>
            <a:r>
              <a:rPr lang="es-ES" sz="1600" dirty="0">
                <a:latin typeface="Calibri" pitchFamily="34" charset="0"/>
                <a:cs typeface="Arial" charset="0"/>
              </a:rPr>
              <a:t>Análisis de causas</a:t>
            </a:r>
          </a:p>
          <a:p>
            <a:pPr algn="ctr"/>
            <a:endParaRPr lang="es-ES" sz="1600" dirty="0">
              <a:latin typeface="Calibri" pitchFamily="34" charset="0"/>
              <a:cs typeface="Arial" charset="0"/>
            </a:endParaRPr>
          </a:p>
          <a:p>
            <a:pPr algn="ctr"/>
            <a:r>
              <a:rPr lang="es-ES" sz="1600" dirty="0" smtClean="0">
                <a:latin typeface="Calibri" pitchFamily="34" charset="0"/>
                <a:cs typeface="Arial" charset="0"/>
              </a:rPr>
              <a:t>1.</a:t>
            </a:r>
            <a:endParaRPr lang="es-ES" sz="1600" dirty="0">
              <a:latin typeface="Calibri" pitchFamily="34" charset="0"/>
              <a:cs typeface="Arial" charset="0"/>
            </a:endParaRP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a:solidFill>
                  <a:schemeClr val="tx1"/>
                </a:solidFill>
                <a:cs typeface="Arial" pitchFamily="34" charset="0"/>
              </a:rPr>
              <a:t>Análisis de roles</a:t>
            </a:r>
          </a:p>
          <a:p>
            <a:pPr algn="ctr">
              <a:defRPr/>
            </a:pPr>
            <a:endParaRPr lang="es-ES" sz="1600">
              <a:solidFill>
                <a:schemeClr val="tx1"/>
              </a:solidFill>
              <a:cs typeface="Arial" pitchFamily="34" charset="0"/>
            </a:endParaRPr>
          </a:p>
          <a:p>
            <a:pPr algn="ctr">
              <a:defRPr/>
            </a:pPr>
            <a:r>
              <a:rPr lang="es-ES" sz="1600">
                <a:solidFill>
                  <a:schemeClr val="tx1"/>
                </a:solidFill>
                <a:cs typeface="Arial" pitchFamily="34" charset="0"/>
              </a:rPr>
              <a:t>2.</a:t>
            </a: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dirty="0">
                <a:solidFill>
                  <a:schemeClr val="tx1"/>
                </a:solidFill>
                <a:cs typeface="Arial" pitchFamily="34" charset="0"/>
              </a:rPr>
              <a:t>Análisis de brechas de capacidad</a:t>
            </a:r>
          </a:p>
          <a:p>
            <a:pPr algn="ctr">
              <a:defRPr/>
            </a:pPr>
            <a:r>
              <a:rPr lang="es-ES" sz="1600" dirty="0" smtClean="0">
                <a:solidFill>
                  <a:schemeClr val="tx1"/>
                </a:solidFill>
                <a:cs typeface="Arial" pitchFamily="34" charset="0"/>
              </a:rPr>
              <a:t>3.</a:t>
            </a:r>
            <a:endParaRPr lang="es-ES" sz="1600" dirty="0">
              <a:solidFill>
                <a:schemeClr val="tx1"/>
              </a:solidFill>
              <a:cs typeface="Arial" pitchFamily="34" charset="0"/>
            </a:endParaRPr>
          </a:p>
        </p:txBody>
      </p:sp>
      <p:sp>
        <p:nvSpPr>
          <p:cNvPr id="40965" name="6 CuadroTexto"/>
          <p:cNvSpPr txBox="1">
            <a:spLocks noChangeArrowheads="1"/>
          </p:cNvSpPr>
          <p:nvPr/>
        </p:nvSpPr>
        <p:spPr bwMode="auto">
          <a:xfrm>
            <a:off x="5724525" y="1628775"/>
            <a:ext cx="2232025" cy="830997"/>
          </a:xfrm>
          <a:prstGeom prst="rect">
            <a:avLst/>
          </a:prstGeom>
          <a:noFill/>
          <a:ln w="9525">
            <a:noFill/>
            <a:miter lim="800000"/>
            <a:headEnd/>
            <a:tailEnd/>
          </a:ln>
        </p:spPr>
        <p:txBody>
          <a:bodyPr>
            <a:spAutoFit/>
          </a:bodyPr>
          <a:lstStyle/>
          <a:p>
            <a:r>
              <a:rPr lang="es-ES" sz="1600" b="1" dirty="0">
                <a:solidFill>
                  <a:srgbClr val="FF0000"/>
                </a:solidFill>
                <a:latin typeface="Calibri" pitchFamily="34" charset="0"/>
                <a:cs typeface="Arial" charset="0"/>
              </a:rPr>
              <a:t>¿Por qué?</a:t>
            </a:r>
          </a:p>
          <a:p>
            <a:r>
              <a:rPr lang="es-ES" sz="1600" dirty="0" smtClean="0">
                <a:solidFill>
                  <a:srgbClr val="FF0000"/>
                </a:solidFill>
              </a:rPr>
              <a:t>¿Qué derechos están en juego?</a:t>
            </a:r>
          </a:p>
        </p:txBody>
      </p:sp>
      <p:sp>
        <p:nvSpPr>
          <p:cNvPr id="40966" name="7 CuadroTexto"/>
          <p:cNvSpPr txBox="1">
            <a:spLocks noChangeArrowheads="1"/>
          </p:cNvSpPr>
          <p:nvPr/>
        </p:nvSpPr>
        <p:spPr bwMode="auto">
          <a:xfrm>
            <a:off x="5867400" y="3213100"/>
            <a:ext cx="2089150" cy="584775"/>
          </a:xfrm>
          <a:prstGeom prst="rect">
            <a:avLst/>
          </a:prstGeom>
          <a:noFill/>
          <a:ln w="9525">
            <a:noFill/>
            <a:miter lim="800000"/>
            <a:headEnd/>
            <a:tailEnd/>
          </a:ln>
        </p:spPr>
        <p:txBody>
          <a:bodyPr>
            <a:spAutoFit/>
          </a:bodyPr>
          <a:lstStyle/>
          <a:p>
            <a:r>
              <a:rPr lang="es-ES" sz="1600">
                <a:latin typeface="Calibri" pitchFamily="34" charset="0"/>
                <a:cs typeface="Arial" charset="0"/>
              </a:rPr>
              <a:t>¿Quién tiene que hacer algo al respecto?</a:t>
            </a:r>
          </a:p>
        </p:txBody>
      </p:sp>
      <p:sp>
        <p:nvSpPr>
          <p:cNvPr id="40967" name="8 CuadroTexto"/>
          <p:cNvSpPr txBox="1">
            <a:spLocks noChangeArrowheads="1"/>
          </p:cNvSpPr>
          <p:nvPr/>
        </p:nvSpPr>
        <p:spPr bwMode="auto">
          <a:xfrm>
            <a:off x="5940425" y="5229225"/>
            <a:ext cx="2303463" cy="584775"/>
          </a:xfrm>
          <a:prstGeom prst="rect">
            <a:avLst/>
          </a:prstGeom>
          <a:noFill/>
          <a:ln w="9525">
            <a:noFill/>
            <a:miter lim="800000"/>
            <a:headEnd/>
            <a:tailEnd/>
          </a:ln>
        </p:spPr>
        <p:txBody>
          <a:bodyPr>
            <a:spAutoFit/>
          </a:bodyPr>
          <a:lstStyle/>
          <a:p>
            <a:r>
              <a:rPr lang="es-ES" sz="1600">
                <a:latin typeface="Calibri" pitchFamily="34" charset="0"/>
                <a:cs typeface="Arial" charset="0"/>
              </a:rPr>
              <a:t>¿Qué es lo que necesitan para actuar?</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971" name="21 Conector recto de flecha"/>
          <p:cNvCxnSpPr>
            <a:cxnSpLocks noChangeShapeType="1"/>
            <a:stCxn id="40962" idx="6"/>
            <a:endCxn id="40965" idx="1"/>
          </p:cNvCxnSpPr>
          <p:nvPr/>
        </p:nvCxnSpPr>
        <p:spPr bwMode="auto">
          <a:xfrm>
            <a:off x="5148263" y="1952625"/>
            <a:ext cx="576262" cy="91649"/>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2000" b="1">
                <a:solidFill>
                  <a:schemeClr val="tx1"/>
                </a:solidFill>
                <a:cs typeface="Arial" pitchFamily="34" charset="0"/>
              </a:rPr>
              <a:t>Evaluación</a:t>
            </a:r>
          </a:p>
        </p:txBody>
      </p:sp>
      <p:sp>
        <p:nvSpPr>
          <p:cNvPr id="40974" name="37 CuadroTexto"/>
          <p:cNvSpPr txBox="1">
            <a:spLocks noChangeArrowheads="1"/>
          </p:cNvSpPr>
          <p:nvPr/>
        </p:nvSpPr>
        <p:spPr bwMode="auto">
          <a:xfrm>
            <a:off x="6156325" y="404813"/>
            <a:ext cx="1871663" cy="584775"/>
          </a:xfrm>
          <a:prstGeom prst="rect">
            <a:avLst/>
          </a:prstGeom>
          <a:noFill/>
          <a:ln w="9525">
            <a:noFill/>
            <a:miter lim="800000"/>
            <a:headEnd/>
            <a:tailEnd/>
          </a:ln>
        </p:spPr>
        <p:txBody>
          <a:bodyPr>
            <a:spAutoFit/>
          </a:bodyPr>
          <a:lstStyle/>
          <a:p>
            <a:r>
              <a:rPr lang="es-ES" sz="1600">
                <a:latin typeface="Calibri" pitchFamily="34" charset="0"/>
                <a:cs typeface="Arial" charset="0"/>
              </a:rPr>
              <a:t>¿Quién se ha quedado atrás?</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1666" name="Rectangle 2"/>
          <p:cNvSpPr>
            <a:spLocks noGrp="1" noChangeArrowheads="1"/>
          </p:cNvSpPr>
          <p:nvPr>
            <p:ph type="title" idx="4294967295"/>
          </p:nvPr>
        </p:nvSpPr>
        <p:spPr>
          <a:xfrm>
            <a:off x="1619250" y="228600"/>
            <a:ext cx="7112000" cy="936625"/>
          </a:xfrm>
          <a:solidFill>
            <a:srgbClr val="00007A"/>
          </a:solidFill>
          <a:effectLst>
            <a:outerShdw dist="45791" dir="3378596" algn="ctr" rotWithShape="0">
              <a:schemeClr val="bg2"/>
            </a:outerShdw>
          </a:effectLst>
        </p:spPr>
        <p:txBody>
          <a:bodyPr/>
          <a:lstStyle/>
          <a:p>
            <a:pPr eaLnBrk="1" hangingPunct="1">
              <a:defRPr/>
            </a:pPr>
            <a:r>
              <a:rPr lang="es-ES" sz="3200" smtClean="0">
                <a:solidFill>
                  <a:srgbClr val="FF9900"/>
                </a:solidFill>
              </a:rPr>
              <a:t>EBDH sobre Recolección de Información</a:t>
            </a:r>
            <a:endParaRPr lang="es-ES" sz="4000" smtClean="0"/>
          </a:p>
        </p:txBody>
      </p:sp>
      <p:sp>
        <p:nvSpPr>
          <p:cNvPr id="241667" name="Rectangle 3"/>
          <p:cNvSpPr>
            <a:spLocks noGrp="1" noChangeArrowheads="1"/>
          </p:cNvSpPr>
          <p:nvPr>
            <p:ph type="body" idx="4294967295"/>
          </p:nvPr>
        </p:nvSpPr>
        <p:spPr>
          <a:xfrm>
            <a:off x="684213" y="1557338"/>
            <a:ext cx="7993062" cy="4868862"/>
          </a:xfrm>
          <a:solidFill>
            <a:srgbClr val="00007A"/>
          </a:solidFill>
          <a:effectLst>
            <a:outerShdw dist="45791" dir="3378596" algn="ctr" rotWithShape="0">
              <a:schemeClr val="bg2"/>
            </a:outerShdw>
          </a:effectLst>
        </p:spPr>
        <p:txBody>
          <a:bodyPr/>
          <a:lstStyle/>
          <a:p>
            <a:pPr eaLnBrk="1" hangingPunct="1">
              <a:lnSpc>
                <a:spcPct val="150000"/>
              </a:lnSpc>
              <a:buClr>
                <a:srgbClr val="FDFDFD"/>
              </a:buClr>
              <a:buFont typeface="Wingdings" pitchFamily="2" charset="2"/>
              <a:buNone/>
              <a:defRPr/>
            </a:pPr>
            <a:r>
              <a:rPr lang="es-ES" sz="1400" b="1" u="sng" dirty="0" smtClean="0">
                <a:solidFill>
                  <a:srgbClr val="FFCC99"/>
                </a:solidFill>
              </a:rPr>
              <a:t>Qué información:</a:t>
            </a:r>
          </a:p>
          <a:p>
            <a:pPr eaLnBrk="1" hangingPunct="1">
              <a:lnSpc>
                <a:spcPct val="150000"/>
              </a:lnSpc>
              <a:buClr>
                <a:srgbClr val="FDFDFD"/>
              </a:buClr>
              <a:defRPr/>
            </a:pPr>
            <a:r>
              <a:rPr lang="es-ES" sz="1400" dirty="0" smtClean="0">
                <a:solidFill>
                  <a:srgbClr val="FFFFFF"/>
                </a:solidFill>
              </a:rPr>
              <a:t>Civiles, cultural, económica, política </a:t>
            </a:r>
            <a:r>
              <a:rPr lang="es-ES" sz="1400" dirty="0" smtClean="0">
                <a:solidFill>
                  <a:schemeClr val="bg1"/>
                </a:solidFill>
              </a:rPr>
              <a:t>y de contexto social</a:t>
            </a:r>
          </a:p>
          <a:p>
            <a:pPr eaLnBrk="1" hangingPunct="1">
              <a:lnSpc>
                <a:spcPct val="150000"/>
              </a:lnSpc>
              <a:buClr>
                <a:srgbClr val="FDFDFD"/>
              </a:buClr>
              <a:defRPr/>
            </a:pPr>
            <a:r>
              <a:rPr lang="es-ES" sz="1400" b="1" dirty="0" smtClean="0">
                <a:solidFill>
                  <a:schemeClr val="bg1"/>
                </a:solidFill>
              </a:rPr>
              <a:t>Desglosados</a:t>
            </a:r>
            <a:r>
              <a:rPr lang="es-ES" sz="2400" dirty="0" smtClean="0">
                <a:solidFill>
                  <a:schemeClr val="bg1"/>
                </a:solidFill>
              </a:rPr>
              <a:t> según fundamentos normativos de no discriminación.</a:t>
            </a:r>
          </a:p>
          <a:p>
            <a:pPr eaLnBrk="1" hangingPunct="1">
              <a:lnSpc>
                <a:spcPct val="150000"/>
              </a:lnSpc>
              <a:buClr>
                <a:srgbClr val="FDFDFD"/>
              </a:buClr>
              <a:buFont typeface="Arial" charset="0"/>
              <a:buNone/>
              <a:defRPr/>
            </a:pPr>
            <a:r>
              <a:rPr lang="es-ES" sz="1400" dirty="0" smtClean="0">
                <a:solidFill>
                  <a:srgbClr val="FFFFFF"/>
                </a:solidFill>
              </a:rPr>
              <a:t>	Por ejemplo, sexo, edad, etnia, rurales y urbanos, etc.</a:t>
            </a:r>
          </a:p>
          <a:p>
            <a:pPr eaLnBrk="1" hangingPunct="1">
              <a:lnSpc>
                <a:spcPct val="150000"/>
              </a:lnSpc>
              <a:buClr>
                <a:srgbClr val="FDFDFD"/>
              </a:buClr>
              <a:buFont typeface="Arial" charset="0"/>
              <a:buNone/>
              <a:defRPr/>
            </a:pPr>
            <a:r>
              <a:rPr lang="es-ES" sz="1400" b="1" u="sng" dirty="0" smtClean="0">
                <a:solidFill>
                  <a:srgbClr val="FFCC99"/>
                </a:solidFill>
              </a:rPr>
              <a:t>Fuentes de información</a:t>
            </a:r>
          </a:p>
          <a:p>
            <a:pPr eaLnBrk="1" hangingPunct="1">
              <a:lnSpc>
                <a:spcPct val="150000"/>
              </a:lnSpc>
              <a:buClr>
                <a:srgbClr val="FDFDFD"/>
              </a:buClr>
              <a:defRPr/>
            </a:pPr>
            <a:r>
              <a:rPr lang="es-ES" sz="1400" b="1" dirty="0" smtClean="0">
                <a:solidFill>
                  <a:srgbClr val="FFFFFF"/>
                </a:solidFill>
              </a:rPr>
              <a:t>Apoyarse en la</a:t>
            </a:r>
            <a:r>
              <a:rPr lang="es-ES" sz="1400" dirty="0" smtClean="0">
                <a:solidFill>
                  <a:srgbClr val="FFFFFF"/>
                </a:solidFill>
              </a:rPr>
              <a:t> información, evaluaciones y análisis nacionales</a:t>
            </a:r>
          </a:p>
          <a:p>
            <a:pPr eaLnBrk="1" hangingPunct="1">
              <a:lnSpc>
                <a:spcPct val="150000"/>
              </a:lnSpc>
              <a:buClr>
                <a:srgbClr val="FDFDFD"/>
              </a:buClr>
              <a:buFont typeface="Wingdings" pitchFamily="2" charset="2"/>
              <a:buChar char="§"/>
              <a:defRPr/>
            </a:pPr>
            <a:r>
              <a:rPr lang="es-ES" sz="1400" dirty="0" smtClean="0">
                <a:solidFill>
                  <a:srgbClr val="FFFFFF"/>
                </a:solidFill>
              </a:rPr>
              <a:t>Gran variedad de fuentes incluyendo información de mecanismos internacionales, nacionales y regionales de organizaciones de derechos humanos</a:t>
            </a:r>
          </a:p>
          <a:p>
            <a:pPr eaLnBrk="1" hangingPunct="1">
              <a:lnSpc>
                <a:spcPct val="150000"/>
              </a:lnSpc>
              <a:buClr>
                <a:srgbClr val="FDFDFD"/>
              </a:buClr>
              <a:buFont typeface="Wingdings" pitchFamily="2" charset="2"/>
              <a:buNone/>
              <a:defRPr/>
            </a:pPr>
            <a:r>
              <a:rPr lang="es-ES" sz="1400" b="1" u="sng" dirty="0" smtClean="0">
                <a:solidFill>
                  <a:srgbClr val="FFCC99"/>
                </a:solidFill>
              </a:rPr>
              <a:t>Información y proceso de análisis:</a:t>
            </a:r>
          </a:p>
          <a:p>
            <a:pPr eaLnBrk="1" hangingPunct="1">
              <a:lnSpc>
                <a:spcPct val="150000"/>
              </a:lnSpc>
              <a:buClr>
                <a:srgbClr val="FDFDFD"/>
              </a:buClr>
              <a:defRPr/>
            </a:pPr>
            <a:r>
              <a:rPr lang="es-ES" sz="1400" dirty="0" smtClean="0">
                <a:solidFill>
                  <a:srgbClr val="FFFFFF"/>
                </a:solidFill>
              </a:rPr>
              <a:t>Participativo, inclusivo, responsable y sensible a culturas</a:t>
            </a:r>
            <a:endParaRPr lang="es-ES" sz="1400" b="1" dirty="0" smtClean="0">
              <a:solidFill>
                <a:srgbClr val="FFFFFF"/>
              </a:solidFill>
            </a:endParaRPr>
          </a:p>
          <a:p>
            <a:pPr eaLnBrk="1" hangingPunct="1">
              <a:lnSpc>
                <a:spcPct val="70000"/>
              </a:lnSpc>
              <a:buFont typeface="Arial" charset="0"/>
              <a:buNone/>
              <a:defRPr/>
            </a:pPr>
            <a:endParaRPr lang="es-ES" sz="1400" dirty="0" smtClean="0">
              <a:solidFill>
                <a:srgbClr val="FFFFFF"/>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082" name="Rectangle 2"/>
          <p:cNvSpPr>
            <a:spLocks noGrp="1" noChangeArrowheads="1"/>
          </p:cNvSpPr>
          <p:nvPr>
            <p:ph type="body" idx="4294967295"/>
          </p:nvPr>
        </p:nvSpPr>
        <p:spPr>
          <a:xfrm>
            <a:off x="366713" y="1449388"/>
            <a:ext cx="8453437" cy="3178175"/>
          </a:xfrm>
          <a:solidFill>
            <a:srgbClr val="FFFFFF"/>
          </a:solidFill>
          <a:effectLst>
            <a:outerShdw dist="46662" dir="3284183" algn="ctr" rotWithShape="0">
              <a:srgbClr val="000000">
                <a:alpha val="74997"/>
              </a:srgbClr>
            </a:outerShdw>
          </a:effectLst>
        </p:spPr>
        <p:txBody>
          <a:bodyPr/>
          <a:lstStyle/>
          <a:p>
            <a:pPr eaLnBrk="1" hangingPunct="1">
              <a:lnSpc>
                <a:spcPct val="150000"/>
              </a:lnSpc>
              <a:buClr>
                <a:srgbClr val="FDFDFD"/>
              </a:buClr>
              <a:buFont typeface="Wingdings" pitchFamily="2" charset="2"/>
              <a:buNone/>
              <a:defRPr/>
            </a:pPr>
            <a:r>
              <a:rPr lang="es-ES" sz="2000" b="1" u="sng" smtClean="0"/>
              <a:t>Objetivo de la Evaluación.</a:t>
            </a:r>
            <a:r>
              <a:rPr lang="es-ES" sz="2400" dirty="0" smtClean="0"/>
              <a:t> </a:t>
            </a:r>
          </a:p>
          <a:p>
            <a:pPr eaLnBrk="1" hangingPunct="1">
              <a:lnSpc>
                <a:spcPct val="150000"/>
              </a:lnSpc>
              <a:buClr>
                <a:srgbClr val="FDFDFD"/>
              </a:buClr>
              <a:buFont typeface="Wingdings" pitchFamily="2" charset="2"/>
              <a:buChar char="§"/>
              <a:defRPr/>
            </a:pPr>
            <a:r>
              <a:rPr lang="es-ES" sz="1800" b="1" smtClean="0"/>
              <a:t>Identificar principales desafíos para el desarrollo</a:t>
            </a:r>
          </a:p>
          <a:p>
            <a:pPr eaLnBrk="1" hangingPunct="1">
              <a:lnSpc>
                <a:spcPct val="150000"/>
              </a:lnSpc>
              <a:buClr>
                <a:srgbClr val="FDFDFD"/>
              </a:buClr>
              <a:buFont typeface="Wingdings" pitchFamily="2" charset="2"/>
              <a:buNone/>
              <a:defRPr/>
            </a:pPr>
            <a:r>
              <a:rPr lang="es-ES" sz="2400" dirty="0" smtClean="0"/>
              <a:t>	</a:t>
            </a:r>
            <a:r>
              <a:rPr lang="es-ES" sz="1800" b="1" i="1" smtClean="0"/>
              <a:t>¿Qué sucede? ¿A quién? ¿Dónde?</a:t>
            </a:r>
            <a:endParaRPr lang="es-ES" sz="1800" b="1" smtClean="0"/>
          </a:p>
          <a:p>
            <a:pPr lvl="1" eaLnBrk="1" hangingPunct="1">
              <a:lnSpc>
                <a:spcPct val="150000"/>
              </a:lnSpc>
              <a:buClr>
                <a:srgbClr val="FDFDFD"/>
              </a:buClr>
              <a:buFont typeface="Wingdings" pitchFamily="2" charset="2"/>
              <a:buNone/>
              <a:defRPr/>
            </a:pPr>
            <a:r>
              <a:rPr lang="es-ES" sz="1600" smtClean="0"/>
              <a:t>	P. ej. Alta incidencia de mortalidad y morbilidad maternas entre niñas indígenas del área rural de los distritos del sur</a:t>
            </a:r>
          </a:p>
          <a:p>
            <a:pPr eaLnBrk="1" hangingPunct="1">
              <a:lnSpc>
                <a:spcPct val="150000"/>
              </a:lnSpc>
              <a:buClr>
                <a:srgbClr val="FDFDFD"/>
              </a:buClr>
              <a:buFont typeface="Wingdings" pitchFamily="2" charset="2"/>
              <a:buNone/>
              <a:defRPr/>
            </a:pPr>
            <a:endParaRPr lang="es-ES" sz="1800" b="1" smtClean="0"/>
          </a:p>
        </p:txBody>
      </p:sp>
      <p:sp>
        <p:nvSpPr>
          <p:cNvPr id="45058" name="Text Box 3"/>
          <p:cNvSpPr txBox="1">
            <a:spLocks noChangeArrowheads="1"/>
          </p:cNvSpPr>
          <p:nvPr/>
        </p:nvSpPr>
        <p:spPr bwMode="auto">
          <a:xfrm>
            <a:off x="1042988" y="3429000"/>
            <a:ext cx="7705725" cy="268279"/>
          </a:xfrm>
          <a:prstGeom prst="rect">
            <a:avLst/>
          </a:prstGeom>
          <a:noFill/>
          <a:ln w="9525">
            <a:noFill/>
            <a:miter lim="800000"/>
            <a:headEnd/>
            <a:tailEnd/>
          </a:ln>
        </p:spPr>
        <p:txBody>
          <a:bodyPr>
            <a:spAutoFit/>
          </a:bodyPr>
          <a:lstStyle/>
          <a:p>
            <a:pPr marL="342900" indent="-342900" algn="ctr">
              <a:lnSpc>
                <a:spcPct val="70000"/>
              </a:lnSpc>
              <a:spcBef>
                <a:spcPct val="50000"/>
              </a:spcBef>
              <a:buClr>
                <a:schemeClr val="tx2"/>
              </a:buClr>
              <a:buSzPct val="75000"/>
              <a:buFont typeface="Wingdings" pitchFamily="2" charset="2"/>
              <a:buNone/>
            </a:pPr>
            <a:endParaRPr lang="en-GB" sz="1600">
              <a:solidFill>
                <a:srgbClr val="FFFFFF"/>
              </a:solidFill>
              <a:ea typeface="MS PGothic" charset="-128"/>
              <a:cs typeface="Arial" charset="0"/>
            </a:endParaRPr>
          </a:p>
        </p:txBody>
      </p:sp>
      <p:sp>
        <p:nvSpPr>
          <p:cNvPr id="45059" name="Rectangle 5"/>
          <p:cNvSpPr>
            <a:spLocks noChangeArrowheads="1"/>
          </p:cNvSpPr>
          <p:nvPr/>
        </p:nvSpPr>
        <p:spPr bwMode="auto">
          <a:xfrm>
            <a:off x="1231900" y="0"/>
            <a:ext cx="7912100" cy="1173163"/>
          </a:xfrm>
          <a:prstGeom prst="rect">
            <a:avLst/>
          </a:prstGeom>
          <a:noFill/>
          <a:ln w="9525">
            <a:noFill/>
            <a:miter lim="800000"/>
            <a:headEnd/>
            <a:tailEnd/>
          </a:ln>
        </p:spPr>
        <p:txBody>
          <a:bodyPr anchor="ctr"/>
          <a:lstStyle/>
          <a:p>
            <a:pPr algn="ctr" eaLnBrk="0" hangingPunct="0"/>
            <a:r>
              <a:rPr lang="es-ES" sz="2800" b="1">
                <a:solidFill>
                  <a:srgbClr val="0068AD"/>
                </a:solidFill>
                <a:ea typeface="MS PGothic" charset="-128"/>
                <a:cs typeface="Arial" charset="0"/>
              </a:rPr>
              <a:t>EBDH sobre la Evaluación</a:t>
            </a:r>
          </a:p>
        </p:txBody>
      </p:sp>
      <p:sp>
        <p:nvSpPr>
          <p:cNvPr id="174087" name="AutoShape 7"/>
          <p:cNvSpPr>
            <a:spLocks noChangeArrowheads="1"/>
          </p:cNvSpPr>
          <p:nvPr/>
        </p:nvSpPr>
        <p:spPr bwMode="auto">
          <a:xfrm>
            <a:off x="2441575" y="4725144"/>
            <a:ext cx="4908550" cy="1800225"/>
          </a:xfrm>
          <a:prstGeom prst="wedgeRoundRectCallout">
            <a:avLst>
              <a:gd name="adj1" fmla="val -71829"/>
              <a:gd name="adj2" fmla="val -80509"/>
              <a:gd name="adj3" fmla="val 16667"/>
            </a:avLst>
          </a:prstGeom>
          <a:solidFill>
            <a:srgbClr val="FFBE7D"/>
          </a:solidFill>
          <a:ln w="9525">
            <a:solidFill>
              <a:srgbClr val="000000"/>
            </a:solidFill>
            <a:miter lim="800000"/>
            <a:headEnd/>
            <a:tailEnd/>
          </a:ln>
          <a:effectLst>
            <a:outerShdw blurRad="63500" dist="107763" dir="2700000" algn="ctr" rotWithShape="0">
              <a:srgbClr val="000000">
                <a:alpha val="74998"/>
              </a:srgbClr>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s-ES" sz="1400" dirty="0" smtClean="0"/>
              <a:t>	</a:t>
            </a:r>
            <a:r>
              <a:rPr lang="es-ES">
                <a:latin typeface="Arial" pitchFamily="34" charset="0"/>
                <a:ea typeface="MS PGothic" pitchFamily="34" charset="-128"/>
                <a:cs typeface="Arial" pitchFamily="34" charset="0"/>
              </a:rPr>
              <a:t>Un obstáculo al desarrollo basado en derechos debe estar centrado en personas.</a:t>
            </a:r>
          </a:p>
          <a:p>
            <a:pPr marL="342900" indent="-342900">
              <a:lnSpc>
                <a:spcPct val="70000"/>
              </a:lnSpc>
              <a:spcBef>
                <a:spcPct val="50000"/>
              </a:spcBef>
              <a:buClr>
                <a:schemeClr val="tx2"/>
              </a:buClr>
              <a:buSzPct val="75000"/>
              <a:buFont typeface="Wingdings" pitchFamily="2" charset="2"/>
              <a:buNone/>
              <a:defRPr/>
            </a:pPr>
            <a:r>
              <a:rPr lang="es-ES">
                <a:solidFill>
                  <a:srgbClr val="FF0000"/>
                </a:solidFill>
                <a:latin typeface="Arial" pitchFamily="34" charset="0"/>
                <a:ea typeface="MS PGothic" pitchFamily="34" charset="-128"/>
                <a:cs typeface="Arial" pitchFamily="34" charset="0"/>
              </a:rPr>
              <a:t>En otras palabras:</a:t>
            </a:r>
            <a:r>
              <a:rPr lang="es-ES" b="1">
                <a:solidFill>
                  <a:srgbClr val="FF0000"/>
                </a:solidFill>
                <a:latin typeface="Arial" pitchFamily="34" charset="0"/>
                <a:ea typeface="MS PGothic" pitchFamily="34" charset="-128"/>
                <a:cs typeface="Arial" pitchFamily="34" charset="0"/>
              </a:rPr>
              <a:t> ¿Quién queda atrás?</a:t>
            </a:r>
            <a:r>
              <a:rPr lang="es-ES" sz="1400" dirty="0" smtClean="0"/>
              <a:t>   </a:t>
            </a:r>
            <a:endParaRPr lang="es-ES" sz="1600" b="1">
              <a:solidFill>
                <a:srgbClr val="FF0000"/>
              </a:solidFill>
              <a:latin typeface="Arial" pitchFamily="34" charset="0"/>
              <a:ea typeface="MS PGothic" pitchFamily="34" charset="-128"/>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087"/>
                                        </p:tgtEl>
                                        <p:attrNameLst>
                                          <p:attrName>style.visibility</p:attrName>
                                        </p:attrNameLst>
                                      </p:cBhvr>
                                      <p:to>
                                        <p:strVal val="visible"/>
                                      </p:to>
                                    </p:set>
                                    <p:animEffect transition="in" filter="box(in)">
                                      <p:cBhvr>
                                        <p:cTn id="7" dur="500"/>
                                        <p:tgtEl>
                                          <p:spTgt spid="174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a:xfrm>
            <a:off x="381000" y="1524000"/>
            <a:ext cx="8229600" cy="1143000"/>
          </a:xfrm>
        </p:spPr>
        <p:txBody>
          <a:bodyPr/>
          <a:lstStyle/>
          <a:p>
            <a:pPr eaLnBrk="1" hangingPunct="1"/>
            <a:r>
              <a:rPr lang="es-ES" sz="4000" smtClean="0"/>
              <a:t>¿Qué es?</a:t>
            </a:r>
          </a:p>
        </p:txBody>
      </p:sp>
      <p:sp>
        <p:nvSpPr>
          <p:cNvPr id="47106" name="Rectangle 3"/>
          <p:cNvSpPr>
            <a:spLocks noGrp="1" noChangeArrowheads="1"/>
          </p:cNvSpPr>
          <p:nvPr>
            <p:ph type="body" idx="4294967295"/>
          </p:nvPr>
        </p:nvSpPr>
        <p:spPr>
          <a:xfrm>
            <a:off x="457200" y="2819400"/>
            <a:ext cx="8229600" cy="3200400"/>
          </a:xfrm>
        </p:spPr>
        <p:txBody>
          <a:bodyPr/>
          <a:lstStyle/>
          <a:p>
            <a:pPr eaLnBrk="1" hangingPunct="1"/>
            <a:r>
              <a:rPr lang="es-ES" sz="2400" dirty="0" smtClean="0"/>
              <a:t>El primer paso esencial para EBDH y GBR</a:t>
            </a:r>
          </a:p>
          <a:p>
            <a:pPr eaLnBrk="1" hangingPunct="1"/>
            <a:endParaRPr lang="es-ES" sz="2400" dirty="0" smtClean="0"/>
          </a:p>
          <a:p>
            <a:pPr eaLnBrk="1" hangingPunct="1"/>
            <a:r>
              <a:rPr lang="es-ES" sz="2400" dirty="0" smtClean="0"/>
              <a:t>Una técnica para identificar las causas de un problema que puede ser utilizado para formular las respuestas adecuadas</a:t>
            </a:r>
          </a:p>
          <a:p>
            <a:pPr eaLnBrk="1" hangingPunct="1"/>
            <a:endParaRPr lang="es-ES" sz="2400" dirty="0" smtClean="0"/>
          </a:p>
          <a:p>
            <a:pPr eaLnBrk="1" hangingPunct="1"/>
            <a:r>
              <a:rPr lang="es-ES" sz="2400" dirty="0" smtClean="0"/>
              <a:t>Podemos analizar el problema y sus causas a través del diseño de un árbol de problemas</a:t>
            </a:r>
            <a:r>
              <a:rPr lang="es-ES" dirty="0" smtClean="0"/>
              <a:t> </a:t>
            </a:r>
          </a:p>
        </p:txBody>
      </p:sp>
      <p:sp>
        <p:nvSpPr>
          <p:cNvPr id="215043" name="Rectangle 3"/>
          <p:cNvSpPr>
            <a:spLocks noChangeArrowheads="1"/>
          </p:cNvSpPr>
          <p:nvPr/>
        </p:nvSpPr>
        <p:spPr bwMode="auto">
          <a:xfrm>
            <a:off x="1475656" y="260648"/>
            <a:ext cx="7344816" cy="108079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defRPr/>
            </a:pPr>
            <a:r>
              <a:rPr lang="es-ES" sz="3200" b="1" dirty="0" smtClean="0">
                <a:latin typeface="Calibri" pitchFamily="34" charset="0"/>
              </a:rPr>
              <a:t>Paso 1 - </a:t>
            </a:r>
            <a:r>
              <a:rPr lang="es-ES" sz="3200" b="1" dirty="0">
                <a:latin typeface="Calibri" pitchFamily="34" charset="0"/>
              </a:rPr>
              <a:t>Análisis de causas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Footer Placeholder 4"/>
          <p:cNvSpPr txBox="1">
            <a:spLocks noGrp="1"/>
          </p:cNvSpPr>
          <p:nvPr/>
        </p:nvSpPr>
        <p:spPr bwMode="auto">
          <a:xfrm>
            <a:off x="3124200" y="6245225"/>
            <a:ext cx="2895600" cy="476250"/>
          </a:xfrm>
          <a:prstGeom prst="rect">
            <a:avLst/>
          </a:prstGeom>
          <a:noFill/>
          <a:ln w="9525">
            <a:noFill/>
            <a:miter lim="800000"/>
            <a:headEnd/>
            <a:tailEnd/>
          </a:ln>
        </p:spPr>
        <p:txBody>
          <a:bodyPr/>
          <a:lstStyle/>
          <a:p>
            <a:pPr algn="ctr"/>
            <a:endParaRPr lang="en-US" sz="1200">
              <a:cs typeface="Arial" charset="0"/>
            </a:endParaRPr>
          </a:p>
        </p:txBody>
      </p:sp>
      <p:sp>
        <p:nvSpPr>
          <p:cNvPr id="49154" name="Rectangle 2"/>
          <p:cNvSpPr>
            <a:spLocks noGrp="1" noChangeArrowheads="1"/>
          </p:cNvSpPr>
          <p:nvPr>
            <p:ph type="title" idx="4294967295"/>
          </p:nvPr>
        </p:nvSpPr>
        <p:spPr/>
        <p:txBody>
          <a:bodyPr/>
          <a:lstStyle/>
          <a:p>
            <a:pPr eaLnBrk="1" hangingPunct="1"/>
            <a:r>
              <a:rPr lang="es-ES" sz="4000" b="1" smtClean="0"/>
              <a:t>¿Por qué un análisis causal?</a:t>
            </a:r>
          </a:p>
        </p:txBody>
      </p:sp>
      <p:sp>
        <p:nvSpPr>
          <p:cNvPr id="6147" name="Oval 3"/>
          <p:cNvSpPr>
            <a:spLocks noChangeArrowheads="1"/>
          </p:cNvSpPr>
          <p:nvPr/>
        </p:nvSpPr>
        <p:spPr bwMode="auto">
          <a:xfrm>
            <a:off x="3048000" y="2819400"/>
            <a:ext cx="2819400" cy="838200"/>
          </a:xfrm>
          <a:prstGeom prst="ellipse">
            <a:avLst/>
          </a:prstGeom>
          <a:solidFill>
            <a:schemeClr val="accent1"/>
          </a:solidFill>
          <a:ln w="9525">
            <a:solidFill>
              <a:schemeClr val="tx1"/>
            </a:solidFill>
            <a:round/>
            <a:headEnd/>
            <a:tailEnd/>
          </a:ln>
        </p:spPr>
        <p:txBody>
          <a:bodyPr wrap="none" anchor="ctr"/>
          <a:lstStyle/>
          <a:p>
            <a:pPr algn="ctr"/>
            <a:r>
              <a:rPr lang="es-ES" dirty="0">
                <a:latin typeface="Times New Roman" pitchFamily="18" charset="0"/>
                <a:cs typeface="Arial" charset="0"/>
              </a:rPr>
              <a:t>Si un problema se debe </a:t>
            </a:r>
            <a:r>
              <a:rPr lang="es-ES" sz="1600" dirty="0" smtClean="0"/>
              <a:t> </a:t>
            </a:r>
          </a:p>
        </p:txBody>
      </p:sp>
      <p:grpSp>
        <p:nvGrpSpPr>
          <p:cNvPr id="2" name="Group 4"/>
          <p:cNvGrpSpPr>
            <a:grpSpLocks/>
          </p:cNvGrpSpPr>
          <p:nvPr/>
        </p:nvGrpSpPr>
        <p:grpSpPr bwMode="auto">
          <a:xfrm>
            <a:off x="2057400" y="3657600"/>
            <a:ext cx="4962525" cy="1981200"/>
            <a:chOff x="1344" y="2208"/>
            <a:chExt cx="3126" cy="1248"/>
          </a:xfrm>
        </p:grpSpPr>
        <p:sp>
          <p:nvSpPr>
            <p:cNvPr id="49157" name="Rectangle 5"/>
            <p:cNvSpPr>
              <a:spLocks noChangeArrowheads="1"/>
            </p:cNvSpPr>
            <p:nvPr/>
          </p:nvSpPr>
          <p:spPr bwMode="auto">
            <a:xfrm>
              <a:off x="1344" y="2976"/>
              <a:ext cx="912" cy="480"/>
            </a:xfrm>
            <a:prstGeom prst="rect">
              <a:avLst/>
            </a:prstGeom>
            <a:solidFill>
              <a:schemeClr val="accent1"/>
            </a:solidFill>
            <a:ln w="9525">
              <a:solidFill>
                <a:schemeClr val="tx1"/>
              </a:solidFill>
              <a:miter lim="800000"/>
              <a:headEnd/>
              <a:tailEnd/>
            </a:ln>
          </p:spPr>
          <p:txBody>
            <a:bodyPr wrap="none" anchor="ctr"/>
            <a:lstStyle/>
            <a:p>
              <a:pPr algn="ctr"/>
              <a:r>
                <a:rPr lang="es-ES" sz="2000" dirty="0" smtClean="0">
                  <a:latin typeface="Times New Roman" pitchFamily="18" charset="0"/>
                  <a:cs typeface="Arial" charset="0"/>
                </a:rPr>
                <a:t>a</a:t>
              </a:r>
              <a:endParaRPr lang="es-ES" sz="2000" dirty="0">
                <a:latin typeface="Times New Roman" pitchFamily="18" charset="0"/>
                <a:cs typeface="Arial" charset="0"/>
              </a:endParaRPr>
            </a:p>
          </p:txBody>
        </p:sp>
        <p:sp>
          <p:nvSpPr>
            <p:cNvPr id="49158" name="Rectangle 6"/>
            <p:cNvSpPr>
              <a:spLocks noChangeArrowheads="1"/>
            </p:cNvSpPr>
            <p:nvPr/>
          </p:nvSpPr>
          <p:spPr bwMode="auto">
            <a:xfrm>
              <a:off x="3456" y="2976"/>
              <a:ext cx="1014" cy="480"/>
            </a:xfrm>
            <a:prstGeom prst="rect">
              <a:avLst/>
            </a:prstGeom>
            <a:solidFill>
              <a:schemeClr val="accent1"/>
            </a:solidFill>
            <a:ln w="9525">
              <a:solidFill>
                <a:schemeClr val="tx1"/>
              </a:solidFill>
              <a:miter lim="800000"/>
              <a:headEnd/>
              <a:tailEnd/>
            </a:ln>
          </p:spPr>
          <p:txBody>
            <a:bodyPr wrap="none" anchor="ctr"/>
            <a:lstStyle/>
            <a:p>
              <a:pPr algn="ctr"/>
              <a:r>
                <a:rPr lang="es-ES" sz="2000" dirty="0">
                  <a:latin typeface="Times New Roman" pitchFamily="18" charset="0"/>
                  <a:cs typeface="Arial" charset="0"/>
                </a:rPr>
                <a:t>condiciones</a:t>
              </a:r>
            </a:p>
          </p:txBody>
        </p:sp>
        <p:sp>
          <p:nvSpPr>
            <p:cNvPr id="49159" name="Rectangle 7"/>
            <p:cNvSpPr>
              <a:spLocks noChangeArrowheads="1"/>
            </p:cNvSpPr>
            <p:nvPr/>
          </p:nvSpPr>
          <p:spPr bwMode="auto">
            <a:xfrm>
              <a:off x="2400" y="2976"/>
              <a:ext cx="912" cy="480"/>
            </a:xfrm>
            <a:prstGeom prst="rect">
              <a:avLst/>
            </a:prstGeom>
            <a:solidFill>
              <a:schemeClr val="accent1"/>
            </a:solidFill>
            <a:ln w="9525">
              <a:solidFill>
                <a:schemeClr val="tx1"/>
              </a:solidFill>
              <a:miter lim="800000"/>
              <a:headEnd/>
              <a:tailEnd/>
            </a:ln>
          </p:spPr>
          <p:txBody>
            <a:bodyPr wrap="none" anchor="ctr"/>
            <a:lstStyle/>
            <a:p>
              <a:pPr algn="ctr"/>
              <a:r>
                <a:rPr lang="es-ES" sz="2000">
                  <a:latin typeface="Times New Roman" pitchFamily="18" charset="0"/>
                  <a:cs typeface="Arial" charset="0"/>
                </a:rPr>
                <a:t>tres</a:t>
              </a:r>
            </a:p>
          </p:txBody>
        </p:sp>
        <p:sp>
          <p:nvSpPr>
            <p:cNvPr id="6152" name="Line 8"/>
            <p:cNvSpPr>
              <a:spLocks noChangeShapeType="1"/>
            </p:cNvSpPr>
            <p:nvPr/>
          </p:nvSpPr>
          <p:spPr bwMode="auto">
            <a:xfrm flipV="1">
              <a:off x="1776" y="2208"/>
              <a:ext cx="768" cy="768"/>
            </a:xfrm>
            <a:prstGeom prst="line">
              <a:avLst/>
            </a:prstGeom>
            <a:noFill/>
            <a:ln w="57150">
              <a:solidFill>
                <a:schemeClr val="tx1"/>
              </a:solidFill>
              <a:round/>
              <a:headEnd/>
              <a:tailEnd type="triangle" w="med" len="me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6153" name="Line 9"/>
            <p:cNvSpPr>
              <a:spLocks noChangeShapeType="1"/>
            </p:cNvSpPr>
            <p:nvPr/>
          </p:nvSpPr>
          <p:spPr bwMode="auto">
            <a:xfrm flipV="1">
              <a:off x="2832" y="2208"/>
              <a:ext cx="0" cy="768"/>
            </a:xfrm>
            <a:prstGeom prst="line">
              <a:avLst/>
            </a:prstGeom>
            <a:noFill/>
            <a:ln w="57150">
              <a:solidFill>
                <a:schemeClr val="tx1"/>
              </a:solidFill>
              <a:round/>
              <a:headEnd/>
              <a:tailEnd type="triangle" w="med" len="me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6154" name="Line 10"/>
            <p:cNvSpPr>
              <a:spLocks noChangeShapeType="1"/>
            </p:cNvSpPr>
            <p:nvPr/>
          </p:nvSpPr>
          <p:spPr bwMode="auto">
            <a:xfrm flipH="1" flipV="1">
              <a:off x="3168" y="2208"/>
              <a:ext cx="720" cy="768"/>
            </a:xfrm>
            <a:prstGeom prst="line">
              <a:avLst/>
            </a:prstGeom>
            <a:noFill/>
            <a:ln w="57150">
              <a:solidFill>
                <a:schemeClr val="tx1"/>
              </a:solidFill>
              <a:round/>
              <a:headEnd/>
              <a:tailEnd type="triangle" w="med" len="me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a:xfrm>
            <a:off x="755576" y="260648"/>
            <a:ext cx="8229600" cy="1143000"/>
          </a:xfrm>
        </p:spPr>
        <p:txBody>
          <a:bodyPr/>
          <a:lstStyle/>
          <a:p>
            <a:pPr eaLnBrk="1" hangingPunct="1"/>
            <a:r>
              <a:rPr lang="es-ES" b="1" dirty="0" smtClean="0"/>
              <a:t>¿Por qué un análisis causal?</a:t>
            </a:r>
          </a:p>
        </p:txBody>
      </p:sp>
      <p:sp>
        <p:nvSpPr>
          <p:cNvPr id="51202" name="Oval 3"/>
          <p:cNvSpPr>
            <a:spLocks noChangeArrowheads="1"/>
          </p:cNvSpPr>
          <p:nvPr/>
        </p:nvSpPr>
        <p:spPr bwMode="auto">
          <a:xfrm>
            <a:off x="3048000" y="2819400"/>
            <a:ext cx="2819400" cy="838200"/>
          </a:xfrm>
          <a:prstGeom prst="ellipse">
            <a:avLst/>
          </a:prstGeom>
          <a:solidFill>
            <a:schemeClr val="accent1"/>
          </a:solidFill>
          <a:ln w="9525">
            <a:solidFill>
              <a:schemeClr val="tx1"/>
            </a:solidFill>
            <a:round/>
            <a:headEnd/>
            <a:tailEnd/>
          </a:ln>
        </p:spPr>
        <p:txBody>
          <a:bodyPr wrap="none" anchor="ctr"/>
          <a:lstStyle/>
          <a:p>
            <a:pPr algn="ctr"/>
            <a:r>
              <a:rPr lang="es-ES" sz="2000">
                <a:latin typeface="Times New Roman" pitchFamily="18" charset="0"/>
                <a:cs typeface="Arial" charset="0"/>
              </a:rPr>
              <a:t>Si un problema se debe a</a:t>
            </a:r>
            <a:r>
              <a:rPr lang="es-ES" dirty="0" smtClean="0"/>
              <a:t> </a:t>
            </a:r>
          </a:p>
        </p:txBody>
      </p:sp>
      <p:grpSp>
        <p:nvGrpSpPr>
          <p:cNvPr id="51203" name="Group 4"/>
          <p:cNvGrpSpPr>
            <a:grpSpLocks/>
          </p:cNvGrpSpPr>
          <p:nvPr/>
        </p:nvGrpSpPr>
        <p:grpSpPr bwMode="auto">
          <a:xfrm>
            <a:off x="2133600" y="3657600"/>
            <a:ext cx="4800600" cy="1981200"/>
            <a:chOff x="1344" y="2208"/>
            <a:chExt cx="3024" cy="1248"/>
          </a:xfrm>
        </p:grpSpPr>
        <p:sp>
          <p:nvSpPr>
            <p:cNvPr id="51214" name="Rectangle 5"/>
            <p:cNvSpPr>
              <a:spLocks noChangeArrowheads="1"/>
            </p:cNvSpPr>
            <p:nvPr/>
          </p:nvSpPr>
          <p:spPr bwMode="auto">
            <a:xfrm>
              <a:off x="1344" y="2976"/>
              <a:ext cx="912" cy="480"/>
            </a:xfrm>
            <a:prstGeom prst="rect">
              <a:avLst/>
            </a:prstGeom>
            <a:solidFill>
              <a:schemeClr val="accent1"/>
            </a:solidFill>
            <a:ln w="9525">
              <a:solidFill>
                <a:schemeClr val="tx1"/>
              </a:solidFill>
              <a:miter lim="800000"/>
              <a:headEnd/>
              <a:tailEnd/>
            </a:ln>
          </p:spPr>
          <p:txBody>
            <a:bodyPr wrap="none" anchor="ctr"/>
            <a:lstStyle/>
            <a:p>
              <a:pPr algn="ctr"/>
              <a:r>
                <a:rPr lang="es-ES" sz="2400">
                  <a:latin typeface="Times New Roman" pitchFamily="18" charset="0"/>
                  <a:cs typeface="Arial" charset="0"/>
                </a:rPr>
                <a:t>por</a:t>
              </a:r>
            </a:p>
          </p:txBody>
        </p:sp>
        <p:sp>
          <p:nvSpPr>
            <p:cNvPr id="51215" name="Rectangle 6"/>
            <p:cNvSpPr>
              <a:spLocks noChangeArrowheads="1"/>
            </p:cNvSpPr>
            <p:nvPr/>
          </p:nvSpPr>
          <p:spPr bwMode="auto">
            <a:xfrm>
              <a:off x="3456" y="2976"/>
              <a:ext cx="912" cy="480"/>
            </a:xfrm>
            <a:prstGeom prst="rect">
              <a:avLst/>
            </a:prstGeom>
            <a:solidFill>
              <a:schemeClr val="accent1"/>
            </a:solidFill>
            <a:ln w="9525">
              <a:solidFill>
                <a:schemeClr val="tx1"/>
              </a:solidFill>
              <a:miter lim="800000"/>
              <a:headEnd/>
              <a:tailEnd/>
            </a:ln>
          </p:spPr>
          <p:txBody>
            <a:bodyPr wrap="none" anchor="ctr"/>
            <a:lstStyle/>
            <a:p>
              <a:pPr algn="ctr"/>
              <a:r>
                <a:rPr lang="es-ES" sz="2400">
                  <a:latin typeface="Times New Roman" pitchFamily="18" charset="0"/>
                  <a:cs typeface="Arial" charset="0"/>
                </a:rPr>
                <a:t>condiciones</a:t>
              </a:r>
            </a:p>
          </p:txBody>
        </p:sp>
        <p:sp>
          <p:nvSpPr>
            <p:cNvPr id="51216" name="Rectangle 7"/>
            <p:cNvSpPr>
              <a:spLocks noChangeArrowheads="1"/>
            </p:cNvSpPr>
            <p:nvPr/>
          </p:nvSpPr>
          <p:spPr bwMode="auto">
            <a:xfrm>
              <a:off x="2400" y="2976"/>
              <a:ext cx="912" cy="480"/>
            </a:xfrm>
            <a:prstGeom prst="rect">
              <a:avLst/>
            </a:prstGeom>
            <a:solidFill>
              <a:schemeClr val="accent1"/>
            </a:solidFill>
            <a:ln w="9525">
              <a:solidFill>
                <a:schemeClr val="tx1"/>
              </a:solidFill>
              <a:miter lim="800000"/>
              <a:headEnd/>
              <a:tailEnd/>
            </a:ln>
          </p:spPr>
          <p:txBody>
            <a:bodyPr wrap="none" anchor="ctr"/>
            <a:lstStyle/>
            <a:p>
              <a:pPr algn="ctr"/>
              <a:r>
                <a:rPr lang="es-ES" sz="2400">
                  <a:latin typeface="Times New Roman" pitchFamily="18" charset="0"/>
                  <a:cs typeface="Arial" charset="0"/>
                </a:rPr>
                <a:t>tres</a:t>
              </a:r>
            </a:p>
          </p:txBody>
        </p:sp>
        <p:sp>
          <p:nvSpPr>
            <p:cNvPr id="8200" name="Line 8"/>
            <p:cNvSpPr>
              <a:spLocks noChangeShapeType="1"/>
            </p:cNvSpPr>
            <p:nvPr/>
          </p:nvSpPr>
          <p:spPr bwMode="auto">
            <a:xfrm flipV="1">
              <a:off x="1776" y="2208"/>
              <a:ext cx="768"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8201" name="Line 9"/>
            <p:cNvSpPr>
              <a:spLocks noChangeShapeType="1"/>
            </p:cNvSpPr>
            <p:nvPr/>
          </p:nvSpPr>
          <p:spPr bwMode="auto">
            <a:xfrm flipV="1">
              <a:off x="2832" y="2208"/>
              <a:ext cx="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8202" name="Line 10"/>
            <p:cNvSpPr>
              <a:spLocks noChangeShapeType="1"/>
            </p:cNvSpPr>
            <p:nvPr/>
          </p:nvSpPr>
          <p:spPr bwMode="auto">
            <a:xfrm flipH="1" flipV="1">
              <a:off x="3168" y="2208"/>
              <a:ext cx="72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sp>
        <p:nvSpPr>
          <p:cNvPr id="8203" name="Oval 11"/>
          <p:cNvSpPr>
            <a:spLocks noChangeArrowheads="1"/>
          </p:cNvSpPr>
          <p:nvPr/>
        </p:nvSpPr>
        <p:spPr bwMode="auto">
          <a:xfrm>
            <a:off x="3048000" y="2819400"/>
            <a:ext cx="2819400" cy="838200"/>
          </a:xfrm>
          <a:prstGeom prst="ellipse">
            <a:avLst/>
          </a:prstGeom>
          <a:solidFill>
            <a:srgbClr val="CCFFCC"/>
          </a:solidFill>
          <a:ln w="9525">
            <a:solidFill>
              <a:schemeClr val="tx1"/>
            </a:solidFill>
            <a:round/>
            <a:headEnd/>
            <a:tailEnd/>
          </a:ln>
        </p:spPr>
        <p:txBody>
          <a:bodyPr wrap="none" anchor="ctr"/>
          <a:lstStyle/>
          <a:p>
            <a:pPr algn="ctr"/>
            <a:r>
              <a:rPr lang="es-ES" sz="2000" b="1">
                <a:solidFill>
                  <a:srgbClr val="001932"/>
                </a:solidFill>
                <a:latin typeface="Times New Roman" pitchFamily="18" charset="0"/>
                <a:cs typeface="Arial" charset="0"/>
              </a:rPr>
              <a:t>Las tres condiciones</a:t>
            </a:r>
            <a:r>
              <a:rPr lang="es-ES" dirty="0" smtClean="0"/>
              <a:t> </a:t>
            </a:r>
          </a:p>
        </p:txBody>
      </p:sp>
      <p:grpSp>
        <p:nvGrpSpPr>
          <p:cNvPr id="3" name="Group 12"/>
          <p:cNvGrpSpPr>
            <a:grpSpLocks/>
          </p:cNvGrpSpPr>
          <p:nvPr/>
        </p:nvGrpSpPr>
        <p:grpSpPr bwMode="auto">
          <a:xfrm>
            <a:off x="2133600" y="3657600"/>
            <a:ext cx="1905000" cy="1981200"/>
            <a:chOff x="1344" y="2304"/>
            <a:chExt cx="1200" cy="1248"/>
          </a:xfrm>
        </p:grpSpPr>
        <p:sp>
          <p:nvSpPr>
            <p:cNvPr id="51212" name="Rectangle 13"/>
            <p:cNvSpPr>
              <a:spLocks noChangeArrowheads="1"/>
            </p:cNvSpPr>
            <p:nvPr/>
          </p:nvSpPr>
          <p:spPr bwMode="auto">
            <a:xfrm>
              <a:off x="1344" y="3072"/>
              <a:ext cx="912" cy="480"/>
            </a:xfrm>
            <a:prstGeom prst="rect">
              <a:avLst/>
            </a:prstGeom>
            <a:solidFill>
              <a:srgbClr val="CCFFCC"/>
            </a:solidFill>
            <a:ln w="9525">
              <a:solidFill>
                <a:schemeClr val="tx1"/>
              </a:solidFill>
              <a:miter lim="800000"/>
              <a:headEnd/>
              <a:tailEnd/>
            </a:ln>
          </p:spPr>
          <p:txBody>
            <a:bodyPr wrap="none" anchor="ctr"/>
            <a:lstStyle/>
            <a:p>
              <a:pPr algn="ctr"/>
              <a:r>
                <a:rPr lang="es-ES" sz="2400" dirty="0" smtClean="0">
                  <a:solidFill>
                    <a:srgbClr val="001932"/>
                  </a:solidFill>
                  <a:latin typeface="Times New Roman" pitchFamily="18" charset="0"/>
                  <a:cs typeface="Arial" charset="0"/>
                </a:rPr>
                <a:t>deben</a:t>
              </a:r>
              <a:endParaRPr lang="es-ES" sz="2400" dirty="0">
                <a:latin typeface="Times New Roman" pitchFamily="18" charset="0"/>
                <a:cs typeface="Arial" charset="0"/>
              </a:endParaRPr>
            </a:p>
          </p:txBody>
        </p:sp>
        <p:sp>
          <p:nvSpPr>
            <p:cNvPr id="8206" name="Line 14"/>
            <p:cNvSpPr>
              <a:spLocks noChangeShapeType="1"/>
            </p:cNvSpPr>
            <p:nvPr/>
          </p:nvSpPr>
          <p:spPr bwMode="auto">
            <a:xfrm flipV="1">
              <a:off x="1776" y="2304"/>
              <a:ext cx="768"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grpSp>
        <p:nvGrpSpPr>
          <p:cNvPr id="4" name="Group 15"/>
          <p:cNvGrpSpPr>
            <a:grpSpLocks/>
          </p:cNvGrpSpPr>
          <p:nvPr/>
        </p:nvGrpSpPr>
        <p:grpSpPr bwMode="auto">
          <a:xfrm>
            <a:off x="3810000" y="3657600"/>
            <a:ext cx="1447800" cy="1981200"/>
            <a:chOff x="2400" y="2304"/>
            <a:chExt cx="912" cy="1248"/>
          </a:xfrm>
        </p:grpSpPr>
        <p:sp>
          <p:nvSpPr>
            <p:cNvPr id="51210" name="Rectangle 16"/>
            <p:cNvSpPr>
              <a:spLocks noChangeArrowheads="1"/>
            </p:cNvSpPr>
            <p:nvPr/>
          </p:nvSpPr>
          <p:spPr bwMode="auto">
            <a:xfrm>
              <a:off x="2400" y="3072"/>
              <a:ext cx="912" cy="480"/>
            </a:xfrm>
            <a:prstGeom prst="rect">
              <a:avLst/>
            </a:prstGeom>
            <a:solidFill>
              <a:srgbClr val="CCFFCC"/>
            </a:solidFill>
            <a:ln w="9525">
              <a:solidFill>
                <a:schemeClr val="tx1"/>
              </a:solidFill>
              <a:miter lim="800000"/>
              <a:headEnd/>
              <a:tailEnd/>
            </a:ln>
          </p:spPr>
          <p:txBody>
            <a:bodyPr wrap="none" anchor="ctr"/>
            <a:lstStyle/>
            <a:p>
              <a:pPr algn="ctr"/>
              <a:r>
                <a:rPr lang="es-ES" sz="2400">
                  <a:solidFill>
                    <a:srgbClr val="001932"/>
                  </a:solidFill>
                  <a:latin typeface="Times New Roman" pitchFamily="18" charset="0"/>
                  <a:cs typeface="Arial" charset="0"/>
                </a:rPr>
                <a:t>ser </a:t>
              </a:r>
              <a:endParaRPr lang="es-ES" sz="2400">
                <a:latin typeface="Times New Roman" pitchFamily="18" charset="0"/>
                <a:cs typeface="Arial" charset="0"/>
              </a:endParaRPr>
            </a:p>
          </p:txBody>
        </p:sp>
        <p:sp>
          <p:nvSpPr>
            <p:cNvPr id="8209" name="Line 17"/>
            <p:cNvSpPr>
              <a:spLocks noChangeShapeType="1"/>
            </p:cNvSpPr>
            <p:nvPr/>
          </p:nvSpPr>
          <p:spPr bwMode="auto">
            <a:xfrm flipV="1">
              <a:off x="2832" y="2304"/>
              <a:ext cx="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grpSp>
        <p:nvGrpSpPr>
          <p:cNvPr id="5" name="Group 18"/>
          <p:cNvGrpSpPr>
            <a:grpSpLocks/>
          </p:cNvGrpSpPr>
          <p:nvPr/>
        </p:nvGrpSpPr>
        <p:grpSpPr bwMode="auto">
          <a:xfrm>
            <a:off x="5029200" y="3657600"/>
            <a:ext cx="2206625" cy="1981200"/>
            <a:chOff x="3168" y="2304"/>
            <a:chExt cx="1390" cy="1248"/>
          </a:xfrm>
        </p:grpSpPr>
        <p:sp>
          <p:nvSpPr>
            <p:cNvPr id="51208" name="Rectangle 19"/>
            <p:cNvSpPr>
              <a:spLocks noChangeArrowheads="1"/>
            </p:cNvSpPr>
            <p:nvPr/>
          </p:nvSpPr>
          <p:spPr bwMode="auto">
            <a:xfrm>
              <a:off x="3456" y="3072"/>
              <a:ext cx="1102" cy="480"/>
            </a:xfrm>
            <a:prstGeom prst="rect">
              <a:avLst/>
            </a:prstGeom>
            <a:solidFill>
              <a:srgbClr val="CCFFCC"/>
            </a:solidFill>
            <a:ln w="9525">
              <a:solidFill>
                <a:schemeClr val="tx1"/>
              </a:solidFill>
              <a:miter lim="800000"/>
              <a:headEnd/>
              <a:tailEnd/>
            </a:ln>
          </p:spPr>
          <p:txBody>
            <a:bodyPr wrap="none" anchor="ctr"/>
            <a:lstStyle/>
            <a:p>
              <a:pPr algn="ctr"/>
              <a:r>
                <a:rPr lang="es-ES" sz="2400" dirty="0" smtClean="0">
                  <a:solidFill>
                    <a:srgbClr val="001932"/>
                  </a:solidFill>
                  <a:latin typeface="Times New Roman" pitchFamily="18" charset="0"/>
                  <a:cs typeface="Arial" charset="0"/>
                </a:rPr>
                <a:t>enfrentadas</a:t>
              </a:r>
              <a:endParaRPr lang="es-ES" sz="2400" dirty="0">
                <a:latin typeface="Times New Roman" pitchFamily="18" charset="0"/>
                <a:cs typeface="Arial" charset="0"/>
              </a:endParaRPr>
            </a:p>
          </p:txBody>
        </p:sp>
        <p:sp>
          <p:nvSpPr>
            <p:cNvPr id="8212" name="Line 20"/>
            <p:cNvSpPr>
              <a:spLocks noChangeShapeType="1"/>
            </p:cNvSpPr>
            <p:nvPr/>
          </p:nvSpPr>
          <p:spPr bwMode="auto">
            <a:xfrm flipH="1" flipV="1">
              <a:off x="3168" y="2304"/>
              <a:ext cx="72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203"/>
                                        </p:tgtEl>
                                        <p:attrNameLst>
                                          <p:attrName>style.visibility</p:attrName>
                                        </p:attrNameLst>
                                      </p:cBhvr>
                                      <p:to>
                                        <p:strVal val="visible"/>
                                      </p:to>
                                    </p:set>
                                  </p:childTnLst>
                                </p:cTn>
                              </p:par>
                            </p:childTnLst>
                          </p:cTn>
                        </p:par>
                        <p:par>
                          <p:cTn id="7" fill="hold">
                            <p:stCondLst>
                              <p:cond delay="500"/>
                            </p:stCondLst>
                            <p:childTnLst>
                              <p:par>
                                <p:cTn id="8" presetID="4" presetClass="entr" presetSubtype="32"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out)">
                                      <p:cBhvr>
                                        <p:cTn id="10" dur="500"/>
                                        <p:tgtEl>
                                          <p:spTgt spid="3"/>
                                        </p:tgtEl>
                                      </p:cBhvr>
                                    </p:animEffect>
                                  </p:childTnLst>
                                </p:cTn>
                              </p:par>
                            </p:childTnLst>
                          </p:cTn>
                        </p:par>
                        <p:par>
                          <p:cTn id="11" fill="hold">
                            <p:stCondLst>
                              <p:cond delay="1000"/>
                            </p:stCondLst>
                            <p:childTnLst>
                              <p:par>
                                <p:cTn id="12" presetID="4" presetClass="entr" presetSubtype="3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out)">
                                      <p:cBhvr>
                                        <p:cTn id="14" dur="500"/>
                                        <p:tgtEl>
                                          <p:spTgt spid="4"/>
                                        </p:tgtEl>
                                      </p:cBhvr>
                                    </p:animEffect>
                                  </p:childTnLst>
                                </p:cTn>
                              </p:par>
                            </p:childTnLst>
                          </p:cTn>
                        </p:par>
                        <p:par>
                          <p:cTn id="15" fill="hold">
                            <p:stCondLst>
                              <p:cond delay="1500"/>
                            </p:stCondLst>
                            <p:childTnLst>
                              <p:par>
                                <p:cTn id="16" presetID="4" presetClass="entr" presetSubtype="3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out)">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3"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pPr eaLnBrk="1" hangingPunct="1"/>
            <a:r>
              <a:rPr lang="es-ES" sz="4000" smtClean="0">
                <a:solidFill>
                  <a:schemeClr val="bg1"/>
                </a:solidFill>
              </a:rPr>
              <a:t>ANÁLISIS DE CAUSALIDAD</a:t>
            </a:r>
            <a:endParaRPr lang="es-ES" sz="4000" smtClean="0"/>
          </a:p>
        </p:txBody>
      </p:sp>
      <p:grpSp>
        <p:nvGrpSpPr>
          <p:cNvPr id="53251" name="Group 3"/>
          <p:cNvGrpSpPr>
            <a:grpSpLocks/>
          </p:cNvGrpSpPr>
          <p:nvPr/>
        </p:nvGrpSpPr>
        <p:grpSpPr bwMode="auto">
          <a:xfrm>
            <a:off x="1219200" y="1600200"/>
            <a:ext cx="7239000" cy="4495800"/>
            <a:chOff x="2157" y="720"/>
            <a:chExt cx="5043" cy="2520"/>
          </a:xfrm>
        </p:grpSpPr>
        <p:grpSp>
          <p:nvGrpSpPr>
            <p:cNvPr id="53252" name="Group 4"/>
            <p:cNvGrpSpPr>
              <a:grpSpLocks/>
            </p:cNvGrpSpPr>
            <p:nvPr/>
          </p:nvGrpSpPr>
          <p:grpSpPr bwMode="auto">
            <a:xfrm>
              <a:off x="2880" y="900"/>
              <a:ext cx="4320" cy="2340"/>
              <a:chOff x="1260" y="1800"/>
              <a:chExt cx="4320" cy="2340"/>
            </a:xfrm>
          </p:grpSpPr>
          <p:grpSp>
            <p:nvGrpSpPr>
              <p:cNvPr id="53258" name="Group 5"/>
              <p:cNvGrpSpPr>
                <a:grpSpLocks/>
              </p:cNvGrpSpPr>
              <p:nvPr/>
            </p:nvGrpSpPr>
            <p:grpSpPr bwMode="auto">
              <a:xfrm>
                <a:off x="1260" y="1800"/>
                <a:ext cx="4320" cy="2340"/>
                <a:chOff x="1980" y="4140"/>
                <a:chExt cx="4320" cy="2340"/>
              </a:xfrm>
            </p:grpSpPr>
            <p:sp>
              <p:nvSpPr>
                <p:cNvPr id="53275" name="AutoShape 6"/>
                <p:cNvSpPr>
                  <a:spLocks noChangeArrowheads="1"/>
                </p:cNvSpPr>
                <p:nvPr/>
              </p:nvSpPr>
              <p:spPr bwMode="auto">
                <a:xfrm flipV="1">
                  <a:off x="1980" y="4140"/>
                  <a:ext cx="4320" cy="2340"/>
                </a:xfrm>
                <a:custGeom>
                  <a:avLst/>
                  <a:gdLst>
                    <a:gd name="T0" fmla="*/ 26 w 21600"/>
                    <a:gd name="T1" fmla="*/ 2 h 21600"/>
                    <a:gd name="T2" fmla="*/ 17 w 21600"/>
                    <a:gd name="T3" fmla="*/ 3 h 21600"/>
                    <a:gd name="T4" fmla="*/ 9 w 21600"/>
                    <a:gd name="T5" fmla="*/ 2 h 21600"/>
                    <a:gd name="T6" fmla="*/ 1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noFill/>
                <a:ln w="19050">
                  <a:solidFill>
                    <a:srgbClr val="FFFFFF"/>
                  </a:solidFill>
                  <a:miter lim="800000"/>
                  <a:headEnd/>
                  <a:tailEnd/>
                </a:ln>
              </p:spPr>
              <p:txBody>
                <a:bodyPr wrap="none"/>
                <a:lstStyle/>
                <a:p>
                  <a:endParaRPr lang="en-US" sz="1600"/>
                </a:p>
              </p:txBody>
            </p:sp>
            <p:sp>
              <p:nvSpPr>
                <p:cNvPr id="53276" name="Rectangle 7"/>
                <p:cNvSpPr>
                  <a:spLocks noChangeArrowheads="1"/>
                </p:cNvSpPr>
                <p:nvPr/>
              </p:nvSpPr>
              <p:spPr bwMode="auto">
                <a:xfrm>
                  <a:off x="3960" y="450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77" name="Rectangle 8"/>
                <p:cNvSpPr>
                  <a:spLocks noChangeArrowheads="1"/>
                </p:cNvSpPr>
                <p:nvPr/>
              </p:nvSpPr>
              <p:spPr bwMode="auto">
                <a:xfrm>
                  <a:off x="3420" y="504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78" name="Rectangle 9"/>
                <p:cNvSpPr>
                  <a:spLocks noChangeArrowheads="1"/>
                </p:cNvSpPr>
                <p:nvPr/>
              </p:nvSpPr>
              <p:spPr bwMode="auto">
                <a:xfrm>
                  <a:off x="3960" y="504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79" name="Rectangle 10"/>
                <p:cNvSpPr>
                  <a:spLocks noChangeArrowheads="1"/>
                </p:cNvSpPr>
                <p:nvPr/>
              </p:nvSpPr>
              <p:spPr bwMode="auto">
                <a:xfrm>
                  <a:off x="4500" y="504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0" name="Rectangle 11"/>
                <p:cNvSpPr>
                  <a:spLocks noChangeArrowheads="1"/>
                </p:cNvSpPr>
                <p:nvPr/>
              </p:nvSpPr>
              <p:spPr bwMode="auto">
                <a:xfrm>
                  <a:off x="2880" y="558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1" name="Rectangle 12"/>
                <p:cNvSpPr>
                  <a:spLocks noChangeArrowheads="1"/>
                </p:cNvSpPr>
                <p:nvPr/>
              </p:nvSpPr>
              <p:spPr bwMode="auto">
                <a:xfrm>
                  <a:off x="3420" y="558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2" name="Rectangle 13"/>
                <p:cNvSpPr>
                  <a:spLocks noChangeArrowheads="1"/>
                </p:cNvSpPr>
                <p:nvPr/>
              </p:nvSpPr>
              <p:spPr bwMode="auto">
                <a:xfrm>
                  <a:off x="3960" y="558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3" name="Rectangle 14"/>
                <p:cNvSpPr>
                  <a:spLocks noChangeArrowheads="1"/>
                </p:cNvSpPr>
                <p:nvPr/>
              </p:nvSpPr>
              <p:spPr bwMode="auto">
                <a:xfrm>
                  <a:off x="5040" y="558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4" name="Rectangle 15"/>
                <p:cNvSpPr>
                  <a:spLocks noChangeArrowheads="1"/>
                </p:cNvSpPr>
                <p:nvPr/>
              </p:nvSpPr>
              <p:spPr bwMode="auto">
                <a:xfrm>
                  <a:off x="4500" y="558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5" name="Rectangle 16"/>
                <p:cNvSpPr>
                  <a:spLocks noChangeArrowheads="1"/>
                </p:cNvSpPr>
                <p:nvPr/>
              </p:nvSpPr>
              <p:spPr bwMode="auto">
                <a:xfrm>
                  <a:off x="2880" y="612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6" name="Rectangle 17"/>
                <p:cNvSpPr>
                  <a:spLocks noChangeArrowheads="1"/>
                </p:cNvSpPr>
                <p:nvPr/>
              </p:nvSpPr>
              <p:spPr bwMode="auto">
                <a:xfrm>
                  <a:off x="3420" y="612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7" name="Rectangle 18"/>
                <p:cNvSpPr>
                  <a:spLocks noChangeArrowheads="1"/>
                </p:cNvSpPr>
                <p:nvPr/>
              </p:nvSpPr>
              <p:spPr bwMode="auto">
                <a:xfrm>
                  <a:off x="4500" y="612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sp>
              <p:nvSpPr>
                <p:cNvPr id="53288" name="Rectangle 19"/>
                <p:cNvSpPr>
                  <a:spLocks noChangeArrowheads="1"/>
                </p:cNvSpPr>
                <p:nvPr/>
              </p:nvSpPr>
              <p:spPr bwMode="auto">
                <a:xfrm>
                  <a:off x="5040" y="6120"/>
                  <a:ext cx="360" cy="180"/>
                </a:xfrm>
                <a:prstGeom prst="rect">
                  <a:avLst/>
                </a:prstGeom>
                <a:noFill/>
                <a:ln w="19050">
                  <a:solidFill>
                    <a:srgbClr val="FFFFFF"/>
                  </a:solidFill>
                  <a:miter lim="800000"/>
                  <a:headEnd/>
                  <a:tailEnd/>
                </a:ln>
              </p:spPr>
              <p:txBody>
                <a:bodyPr wrap="none"/>
                <a:lstStyle/>
                <a:p>
                  <a:pPr algn="ctr"/>
                  <a:endParaRPr lang="en-US" sz="1600">
                    <a:latin typeface="Calibri" pitchFamily="34" charset="0"/>
                    <a:cs typeface="Arial" charset="0"/>
                  </a:endParaRPr>
                </a:p>
              </p:txBody>
            </p:sp>
          </p:grpSp>
          <p:sp>
            <p:nvSpPr>
              <p:cNvPr id="53259" name="Line 20"/>
              <p:cNvSpPr>
                <a:spLocks noChangeShapeType="1"/>
              </p:cNvSpPr>
              <p:nvPr/>
            </p:nvSpPr>
            <p:spPr bwMode="auto">
              <a:xfrm flipV="1">
                <a:off x="2880" y="234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0" name="Line 21"/>
              <p:cNvSpPr>
                <a:spLocks noChangeShapeType="1"/>
              </p:cNvSpPr>
              <p:nvPr/>
            </p:nvSpPr>
            <p:spPr bwMode="auto">
              <a:xfrm flipV="1">
                <a:off x="3420" y="234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1" name="Line 22"/>
              <p:cNvSpPr>
                <a:spLocks noChangeShapeType="1"/>
              </p:cNvSpPr>
              <p:nvPr/>
            </p:nvSpPr>
            <p:spPr bwMode="auto">
              <a:xfrm flipH="1" flipV="1">
                <a:off x="3420" y="234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2" name="Line 23"/>
              <p:cNvSpPr>
                <a:spLocks noChangeShapeType="1"/>
              </p:cNvSpPr>
              <p:nvPr/>
            </p:nvSpPr>
            <p:spPr bwMode="auto">
              <a:xfrm flipV="1">
                <a:off x="2340" y="288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3" name="Line 24"/>
              <p:cNvSpPr>
                <a:spLocks noChangeShapeType="1"/>
              </p:cNvSpPr>
              <p:nvPr/>
            </p:nvSpPr>
            <p:spPr bwMode="auto">
              <a:xfrm flipV="1">
                <a:off x="2880" y="288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4" name="Line 25"/>
              <p:cNvSpPr>
                <a:spLocks noChangeShapeType="1"/>
              </p:cNvSpPr>
              <p:nvPr/>
            </p:nvSpPr>
            <p:spPr bwMode="auto">
              <a:xfrm flipV="1">
                <a:off x="3420" y="288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5" name="Line 26"/>
              <p:cNvSpPr>
                <a:spLocks noChangeShapeType="1"/>
              </p:cNvSpPr>
              <p:nvPr/>
            </p:nvSpPr>
            <p:spPr bwMode="auto">
              <a:xfrm flipH="1" flipV="1">
                <a:off x="3420" y="288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6" name="Line 27"/>
              <p:cNvSpPr>
                <a:spLocks noChangeShapeType="1"/>
              </p:cNvSpPr>
              <p:nvPr/>
            </p:nvSpPr>
            <p:spPr bwMode="auto">
              <a:xfrm flipH="1" flipV="1">
                <a:off x="3960" y="288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7" name="Line 28"/>
              <p:cNvSpPr>
                <a:spLocks noChangeShapeType="1"/>
              </p:cNvSpPr>
              <p:nvPr/>
            </p:nvSpPr>
            <p:spPr bwMode="auto">
              <a:xfrm flipV="1">
                <a:off x="2340" y="342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8" name="Line 29"/>
              <p:cNvSpPr>
                <a:spLocks noChangeShapeType="1"/>
              </p:cNvSpPr>
              <p:nvPr/>
            </p:nvSpPr>
            <p:spPr bwMode="auto">
              <a:xfrm flipV="1">
                <a:off x="2880" y="342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69" name="Line 30"/>
              <p:cNvSpPr>
                <a:spLocks noChangeShapeType="1"/>
              </p:cNvSpPr>
              <p:nvPr/>
            </p:nvSpPr>
            <p:spPr bwMode="auto">
              <a:xfrm flipV="1">
                <a:off x="2880" y="342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70" name="Line 31"/>
              <p:cNvSpPr>
                <a:spLocks noChangeShapeType="1"/>
              </p:cNvSpPr>
              <p:nvPr/>
            </p:nvSpPr>
            <p:spPr bwMode="auto">
              <a:xfrm flipH="1" flipV="1">
                <a:off x="3420" y="342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71" name="Line 32"/>
              <p:cNvSpPr>
                <a:spLocks noChangeShapeType="1"/>
              </p:cNvSpPr>
              <p:nvPr/>
            </p:nvSpPr>
            <p:spPr bwMode="auto">
              <a:xfrm>
                <a:off x="2340" y="3420"/>
                <a:ext cx="54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72" name="Line 33"/>
              <p:cNvSpPr>
                <a:spLocks noChangeShapeType="1"/>
              </p:cNvSpPr>
              <p:nvPr/>
            </p:nvSpPr>
            <p:spPr bwMode="auto">
              <a:xfrm flipV="1">
                <a:off x="3960" y="342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73" name="Line 34"/>
              <p:cNvSpPr>
                <a:spLocks noChangeShapeType="1"/>
              </p:cNvSpPr>
              <p:nvPr/>
            </p:nvSpPr>
            <p:spPr bwMode="auto">
              <a:xfrm flipV="1">
                <a:off x="4500" y="3420"/>
                <a:ext cx="0" cy="360"/>
              </a:xfrm>
              <a:prstGeom prst="line">
                <a:avLst/>
              </a:prstGeom>
              <a:noFill/>
              <a:ln w="19050">
                <a:solidFill>
                  <a:srgbClr val="FFFFFF"/>
                </a:solidFill>
                <a:round/>
                <a:headEnd type="arrow" w="sm" len="sm"/>
                <a:tailEnd type="arrow" w="sm" len="sm"/>
              </a:ln>
            </p:spPr>
            <p:txBody>
              <a:bodyPr wrap="none"/>
              <a:lstStyle/>
              <a:p>
                <a:endParaRPr lang="en-US" sz="1600"/>
              </a:p>
            </p:txBody>
          </p:sp>
          <p:sp>
            <p:nvSpPr>
              <p:cNvPr id="53274" name="Line 35"/>
              <p:cNvSpPr>
                <a:spLocks noChangeShapeType="1"/>
              </p:cNvSpPr>
              <p:nvPr/>
            </p:nvSpPr>
            <p:spPr bwMode="auto">
              <a:xfrm flipH="1" flipV="1">
                <a:off x="3960" y="3420"/>
                <a:ext cx="540" cy="360"/>
              </a:xfrm>
              <a:prstGeom prst="line">
                <a:avLst/>
              </a:prstGeom>
              <a:noFill/>
              <a:ln w="19050">
                <a:solidFill>
                  <a:srgbClr val="FFFFFF"/>
                </a:solidFill>
                <a:round/>
                <a:headEnd type="arrow" w="sm" len="sm"/>
                <a:tailEnd type="arrow" w="sm" len="sm"/>
              </a:ln>
            </p:spPr>
            <p:txBody>
              <a:bodyPr wrap="none"/>
              <a:lstStyle/>
              <a:p>
                <a:endParaRPr lang="en-US" sz="1600"/>
              </a:p>
            </p:txBody>
          </p:sp>
        </p:grpSp>
        <p:sp>
          <p:nvSpPr>
            <p:cNvPr id="53253" name="Rectangle 36"/>
            <p:cNvSpPr>
              <a:spLocks noChangeArrowheads="1"/>
            </p:cNvSpPr>
            <p:nvPr/>
          </p:nvSpPr>
          <p:spPr bwMode="auto">
            <a:xfrm>
              <a:off x="2157" y="1260"/>
              <a:ext cx="1620" cy="180"/>
            </a:xfrm>
            <a:prstGeom prst="rect">
              <a:avLst/>
            </a:prstGeom>
            <a:noFill/>
            <a:ln w="19050">
              <a:solidFill>
                <a:srgbClr val="FFFFFF"/>
              </a:solidFill>
              <a:miter lim="800000"/>
              <a:headEnd/>
              <a:tailEnd/>
            </a:ln>
          </p:spPr>
          <p:txBody>
            <a:bodyPr wrap="none" lIns="0" tIns="0" rIns="0" bIns="0"/>
            <a:lstStyle/>
            <a:p>
              <a:pPr algn="ctr" eaLnBrk="0" hangingPunct="0"/>
              <a:r>
                <a:rPr lang="es-ES" sz="1600" b="1">
                  <a:cs typeface="Arial" charset="0"/>
                </a:rPr>
                <a:t>Manifestación</a:t>
              </a:r>
            </a:p>
          </p:txBody>
        </p:sp>
        <p:sp>
          <p:nvSpPr>
            <p:cNvPr id="53254" name="Rectangle 37"/>
            <p:cNvSpPr>
              <a:spLocks noChangeArrowheads="1"/>
            </p:cNvSpPr>
            <p:nvPr/>
          </p:nvSpPr>
          <p:spPr bwMode="auto">
            <a:xfrm>
              <a:off x="2157" y="1800"/>
              <a:ext cx="1620" cy="180"/>
            </a:xfrm>
            <a:prstGeom prst="rect">
              <a:avLst/>
            </a:prstGeom>
            <a:noFill/>
            <a:ln w="19050">
              <a:solidFill>
                <a:srgbClr val="FFFFFF"/>
              </a:solidFill>
              <a:miter lim="800000"/>
              <a:headEnd/>
              <a:tailEnd/>
            </a:ln>
          </p:spPr>
          <p:txBody>
            <a:bodyPr wrap="none" lIns="0" tIns="0" rIns="0" bIns="0"/>
            <a:lstStyle/>
            <a:p>
              <a:pPr algn="ctr" eaLnBrk="0" hangingPunct="0"/>
              <a:r>
                <a:rPr lang="es-ES" sz="1600" b="1">
                  <a:cs typeface="Arial" charset="0"/>
                </a:rPr>
                <a:t>Causas inmediatas</a:t>
              </a:r>
            </a:p>
          </p:txBody>
        </p:sp>
        <p:sp>
          <p:nvSpPr>
            <p:cNvPr id="53255" name="Rectangle 38"/>
            <p:cNvSpPr>
              <a:spLocks noChangeArrowheads="1"/>
            </p:cNvSpPr>
            <p:nvPr/>
          </p:nvSpPr>
          <p:spPr bwMode="auto">
            <a:xfrm>
              <a:off x="2157" y="2340"/>
              <a:ext cx="1620" cy="180"/>
            </a:xfrm>
            <a:prstGeom prst="rect">
              <a:avLst/>
            </a:prstGeom>
            <a:noFill/>
            <a:ln w="19050">
              <a:solidFill>
                <a:srgbClr val="FFFFFF"/>
              </a:solidFill>
              <a:miter lim="800000"/>
              <a:headEnd/>
              <a:tailEnd/>
            </a:ln>
          </p:spPr>
          <p:txBody>
            <a:bodyPr wrap="none" lIns="0" tIns="0" rIns="0" bIns="0"/>
            <a:lstStyle/>
            <a:p>
              <a:pPr algn="ctr" eaLnBrk="0" hangingPunct="0"/>
              <a:r>
                <a:rPr lang="es-ES" sz="1600" b="1">
                  <a:cs typeface="Arial" charset="0"/>
                </a:rPr>
                <a:t>Causas Subyacentes</a:t>
              </a:r>
            </a:p>
          </p:txBody>
        </p:sp>
        <p:sp>
          <p:nvSpPr>
            <p:cNvPr id="53256" name="Rectangle 39"/>
            <p:cNvSpPr>
              <a:spLocks noChangeArrowheads="1"/>
            </p:cNvSpPr>
            <p:nvPr/>
          </p:nvSpPr>
          <p:spPr bwMode="auto">
            <a:xfrm>
              <a:off x="2157" y="2880"/>
              <a:ext cx="1620" cy="180"/>
            </a:xfrm>
            <a:prstGeom prst="rect">
              <a:avLst/>
            </a:prstGeom>
            <a:noFill/>
            <a:ln w="19050">
              <a:solidFill>
                <a:srgbClr val="FFFFFF"/>
              </a:solidFill>
              <a:miter lim="800000"/>
              <a:headEnd/>
              <a:tailEnd/>
            </a:ln>
          </p:spPr>
          <p:txBody>
            <a:bodyPr wrap="none" lIns="0" tIns="0" rIns="0" bIns="0"/>
            <a:lstStyle/>
            <a:p>
              <a:pPr algn="ctr" eaLnBrk="0" hangingPunct="0"/>
              <a:r>
                <a:rPr lang="es-ES" sz="1600" b="1">
                  <a:cs typeface="Arial" charset="0"/>
                </a:rPr>
                <a:t>Causas de raíz</a:t>
              </a:r>
            </a:p>
          </p:txBody>
        </p:sp>
        <p:sp>
          <p:nvSpPr>
            <p:cNvPr id="53257" name="Rectangle 40"/>
            <p:cNvSpPr>
              <a:spLocks noChangeArrowheads="1"/>
            </p:cNvSpPr>
            <p:nvPr/>
          </p:nvSpPr>
          <p:spPr bwMode="auto">
            <a:xfrm>
              <a:off x="3960" y="720"/>
              <a:ext cx="2160" cy="360"/>
            </a:xfrm>
            <a:prstGeom prst="rect">
              <a:avLst/>
            </a:prstGeom>
            <a:noFill/>
            <a:ln w="19050">
              <a:solidFill>
                <a:srgbClr val="FFFFFF"/>
              </a:solidFill>
              <a:miter lim="800000"/>
              <a:headEnd/>
              <a:tailEnd/>
            </a:ln>
          </p:spPr>
          <p:txBody>
            <a:bodyPr wrap="none" lIns="0" tIns="0" rIns="0" bIns="0"/>
            <a:lstStyle/>
            <a:p>
              <a:pPr algn="ctr" eaLnBrk="0" hangingPunct="0"/>
              <a:r>
                <a:rPr lang="es-ES" b="1" dirty="0" smtClean="0"/>
                <a:t>Causas de un Problema</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7" name="Text Box 2"/>
          <p:cNvSpPr txBox="1">
            <a:spLocks noChangeArrowheads="1"/>
          </p:cNvSpPr>
          <p:nvPr/>
        </p:nvSpPr>
        <p:spPr bwMode="auto">
          <a:xfrm>
            <a:off x="1447800" y="1830388"/>
            <a:ext cx="5638800" cy="400110"/>
          </a:xfrm>
          <a:prstGeom prst="rect">
            <a:avLst/>
          </a:prstGeom>
          <a:solidFill>
            <a:srgbClr val="FF9900"/>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s-ES" sz="2000" b="1">
                <a:latin typeface="Tahoma" pitchFamily="34" charset="0"/>
                <a:cs typeface="Arial" charset="0"/>
              </a:rPr>
              <a:t>Problema de Desarrollo</a:t>
            </a:r>
            <a:endParaRPr lang="es-ES" sz="2400" b="1">
              <a:latin typeface="Tahoma" pitchFamily="34" charset="0"/>
              <a:cs typeface="Arial" charset="0"/>
            </a:endParaRPr>
          </a:p>
        </p:txBody>
      </p:sp>
      <p:grpSp>
        <p:nvGrpSpPr>
          <p:cNvPr id="2" name="Group 3"/>
          <p:cNvGrpSpPr>
            <a:grpSpLocks/>
          </p:cNvGrpSpPr>
          <p:nvPr/>
        </p:nvGrpSpPr>
        <p:grpSpPr bwMode="auto">
          <a:xfrm>
            <a:off x="684213" y="2420938"/>
            <a:ext cx="7086600" cy="3762376"/>
            <a:chOff x="431" y="1525"/>
            <a:chExt cx="4464" cy="2370"/>
          </a:xfrm>
        </p:grpSpPr>
        <p:sp>
          <p:nvSpPr>
            <p:cNvPr id="55300" name="Text Box 4"/>
            <p:cNvSpPr txBox="1">
              <a:spLocks noChangeArrowheads="1"/>
            </p:cNvSpPr>
            <p:nvPr/>
          </p:nvSpPr>
          <p:spPr bwMode="auto">
            <a:xfrm>
              <a:off x="864" y="3168"/>
              <a:ext cx="3744" cy="727"/>
            </a:xfrm>
            <a:prstGeom prst="rect">
              <a:avLst/>
            </a:prstGeom>
            <a:solidFill>
              <a:srgbClr val="CCFF66"/>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s-ES" b="1" dirty="0">
                  <a:latin typeface="Tahoma" pitchFamily="34" charset="0"/>
                  <a:cs typeface="Arial" charset="0"/>
                </a:rPr>
                <a:t>Causas de raíz</a:t>
              </a:r>
            </a:p>
            <a:p>
              <a:pPr algn="ctr" eaLnBrk="0" hangingPunct="0">
                <a:spcBef>
                  <a:spcPct val="50000"/>
                </a:spcBef>
              </a:pPr>
              <a:r>
                <a:rPr lang="es-ES" b="1" dirty="0">
                  <a:latin typeface="Tahoma" pitchFamily="34" charset="0"/>
                  <a:cs typeface="Arial" charset="0"/>
                </a:rPr>
                <a:t>"</a:t>
              </a:r>
              <a:r>
                <a:rPr lang="es-ES" b="1" dirty="0" smtClean="0">
                  <a:latin typeface="Tahoma" pitchFamily="34" charset="0"/>
                  <a:cs typeface="Arial" charset="0"/>
                </a:rPr>
                <a:t>Sociedad</a:t>
              </a:r>
              <a:r>
                <a:rPr lang="es-ES" b="1" dirty="0">
                  <a:latin typeface="Tahoma" pitchFamily="34" charset="0"/>
                  <a:cs typeface="Arial" charset="0"/>
                </a:rPr>
                <a:t>, patrones de discriminación, exclusión e impotencia"</a:t>
              </a:r>
              <a:endParaRPr lang="es-ES" sz="2400" b="1" dirty="0">
                <a:latin typeface="Tahoma" pitchFamily="34" charset="0"/>
                <a:cs typeface="Arial" charset="0"/>
              </a:endParaRPr>
            </a:p>
          </p:txBody>
        </p:sp>
        <p:sp>
          <p:nvSpPr>
            <p:cNvPr id="55301" name="Text Box 5"/>
            <p:cNvSpPr txBox="1">
              <a:spLocks noChangeArrowheads="1"/>
            </p:cNvSpPr>
            <p:nvPr/>
          </p:nvSpPr>
          <p:spPr bwMode="auto">
            <a:xfrm>
              <a:off x="1008" y="2400"/>
              <a:ext cx="3552" cy="582"/>
            </a:xfrm>
            <a:prstGeom prst="rect">
              <a:avLst/>
            </a:prstGeom>
            <a:solidFill>
              <a:srgbClr val="CCFFFF"/>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s-ES" b="1">
                  <a:latin typeface="Tahoma" pitchFamily="34" charset="0"/>
                  <a:cs typeface="Arial" charset="0"/>
                </a:rPr>
                <a:t>Causas Subyacentes</a:t>
              </a:r>
            </a:p>
            <a:p>
              <a:pPr algn="ctr" eaLnBrk="0" hangingPunct="0">
                <a:spcBef>
                  <a:spcPct val="50000"/>
                </a:spcBef>
              </a:pPr>
              <a:r>
                <a:rPr lang="es-ES" b="1">
                  <a:latin typeface="Tahoma" pitchFamily="34" charset="0"/>
                  <a:cs typeface="Arial" charset="0"/>
                </a:rPr>
                <a:t>"Servicios, Acceso, Políticas, Prácticas"</a:t>
              </a:r>
              <a:endParaRPr lang="es-ES" sz="2400" b="1">
                <a:latin typeface="Tahoma" pitchFamily="34" charset="0"/>
                <a:cs typeface="Arial" charset="0"/>
              </a:endParaRPr>
            </a:p>
          </p:txBody>
        </p:sp>
        <p:sp>
          <p:nvSpPr>
            <p:cNvPr id="55302" name="Text Box 6"/>
            <p:cNvSpPr txBox="1">
              <a:spLocks noChangeArrowheads="1"/>
            </p:cNvSpPr>
            <p:nvPr/>
          </p:nvSpPr>
          <p:spPr bwMode="auto">
            <a:xfrm>
              <a:off x="960" y="1632"/>
              <a:ext cx="3504" cy="582"/>
            </a:xfrm>
            <a:prstGeom prst="rect">
              <a:avLst/>
            </a:prstGeom>
            <a:solidFill>
              <a:srgbClr val="FFFF00"/>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s-ES" b="1">
                  <a:latin typeface="Tahoma" pitchFamily="34" charset="0"/>
                  <a:cs typeface="Arial" charset="0"/>
                </a:rPr>
                <a:t>Causas inmediatas</a:t>
              </a:r>
            </a:p>
            <a:p>
              <a:pPr algn="ctr" eaLnBrk="0" hangingPunct="0">
                <a:spcBef>
                  <a:spcPct val="50000"/>
                </a:spcBef>
              </a:pPr>
              <a:r>
                <a:rPr lang="es-ES" b="1">
                  <a:latin typeface="Tahoma" pitchFamily="34" charset="0"/>
                  <a:cs typeface="Arial" charset="0"/>
                </a:rPr>
                <a:t>"estatus"</a:t>
              </a:r>
              <a:endParaRPr lang="es-ES" sz="2400" b="1">
                <a:latin typeface="Tahoma" pitchFamily="34" charset="0"/>
                <a:cs typeface="Arial" charset="0"/>
              </a:endParaRPr>
            </a:p>
          </p:txBody>
        </p:sp>
        <p:sp>
          <p:nvSpPr>
            <p:cNvPr id="55303" name="AutoShape 7"/>
            <p:cNvSpPr>
              <a:spLocks noChangeArrowheads="1"/>
            </p:cNvSpPr>
            <p:nvPr/>
          </p:nvSpPr>
          <p:spPr bwMode="auto">
            <a:xfrm>
              <a:off x="431" y="1525"/>
              <a:ext cx="655" cy="2208"/>
            </a:xfrm>
            <a:prstGeom prst="upArrow">
              <a:avLst>
                <a:gd name="adj1" fmla="val 50000"/>
                <a:gd name="adj2" fmla="val 84275"/>
              </a:avLst>
            </a:prstGeom>
            <a:gradFill rotWithShape="0">
              <a:gsLst>
                <a:gs pos="0">
                  <a:schemeClr val="accent1"/>
                </a:gs>
                <a:gs pos="100000">
                  <a:srgbClr val="CCFF66"/>
                </a:gs>
              </a:gsLst>
              <a:lin ang="5400000" scaled="1"/>
            </a:gradFill>
            <a:ln w="12700">
              <a:solidFill>
                <a:schemeClr val="tx1"/>
              </a:solidFill>
              <a:miter lim="800000"/>
              <a:headEnd type="none" w="sm" len="sm"/>
              <a:tailEnd type="none" w="sm" len="sm"/>
            </a:ln>
          </p:spPr>
          <p:txBody>
            <a:bodyPr wrap="none" anchor="ctr"/>
            <a:lstStyle/>
            <a:p>
              <a:pPr algn="ctr"/>
              <a:endParaRPr lang="en-US" sz="1600">
                <a:latin typeface="Calibri" pitchFamily="34" charset="0"/>
                <a:cs typeface="Arial" charset="0"/>
              </a:endParaRPr>
            </a:p>
          </p:txBody>
        </p:sp>
        <p:sp>
          <p:nvSpPr>
            <p:cNvPr id="55304" name="AutoShape 8"/>
            <p:cNvSpPr>
              <a:spLocks noChangeArrowheads="1"/>
            </p:cNvSpPr>
            <p:nvPr/>
          </p:nvSpPr>
          <p:spPr bwMode="auto">
            <a:xfrm>
              <a:off x="4331" y="1525"/>
              <a:ext cx="564" cy="2208"/>
            </a:xfrm>
            <a:prstGeom prst="upArrow">
              <a:avLst>
                <a:gd name="adj1" fmla="val 50000"/>
                <a:gd name="adj2" fmla="val 84275"/>
              </a:avLst>
            </a:prstGeom>
            <a:gradFill rotWithShape="0">
              <a:gsLst>
                <a:gs pos="0">
                  <a:schemeClr val="accent1"/>
                </a:gs>
                <a:gs pos="100000">
                  <a:srgbClr val="CCFF66"/>
                </a:gs>
              </a:gsLst>
              <a:lin ang="5400000" scaled="1"/>
            </a:gradFill>
            <a:ln w="12700">
              <a:solidFill>
                <a:schemeClr val="tx1"/>
              </a:solidFill>
              <a:miter lim="800000"/>
              <a:headEnd type="none" w="sm" len="sm"/>
              <a:tailEnd type="none" w="sm" len="sm"/>
            </a:ln>
          </p:spPr>
          <p:txBody>
            <a:bodyPr wrap="none" anchor="ctr"/>
            <a:lstStyle/>
            <a:p>
              <a:pPr algn="ctr"/>
              <a:endParaRPr lang="en-US" sz="1600">
                <a:latin typeface="Calibri" pitchFamily="34" charset="0"/>
                <a:cs typeface="Arial" charset="0"/>
              </a:endParaRPr>
            </a:p>
          </p:txBody>
        </p:sp>
      </p:grpSp>
      <p:sp>
        <p:nvSpPr>
          <p:cNvPr id="55299" name="Rectangle 9"/>
          <p:cNvSpPr>
            <a:spLocks noChangeArrowheads="1"/>
          </p:cNvSpPr>
          <p:nvPr/>
        </p:nvSpPr>
        <p:spPr bwMode="auto">
          <a:xfrm>
            <a:off x="1476375" y="381000"/>
            <a:ext cx="6408738" cy="762000"/>
          </a:xfrm>
          <a:prstGeom prst="rect">
            <a:avLst/>
          </a:prstGeom>
          <a:noFill/>
          <a:ln w="9525">
            <a:noFill/>
            <a:miter lim="800000"/>
            <a:headEnd/>
            <a:tailEnd/>
          </a:ln>
        </p:spPr>
        <p:txBody>
          <a:bodyPr anchor="ctr"/>
          <a:lstStyle/>
          <a:p>
            <a:pPr algn="ctr"/>
            <a:r>
              <a:rPr lang="es-ES" sz="3600" b="1">
                <a:solidFill>
                  <a:schemeClr val="tx2"/>
                </a:solidFill>
                <a:latin typeface="Times New Roman" pitchFamily="18" charset="0"/>
                <a:cs typeface="Arial" charset="0"/>
              </a:rPr>
              <a:t>Análisis causal:  </a:t>
            </a:r>
            <a:r>
              <a:rPr lang="es-ES" sz="3600" b="1">
                <a:solidFill>
                  <a:schemeClr val="accent2"/>
                </a:solidFill>
                <a:latin typeface="Times New Roman" pitchFamily="18" charset="0"/>
                <a:cs typeface="Arial" charset="0"/>
              </a:rPr>
              <a:t>"¿Por qué?"</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a:xfrm>
            <a:off x="4648200" y="-76200"/>
            <a:ext cx="3886200" cy="762000"/>
          </a:xfrm>
        </p:spPr>
        <p:txBody>
          <a:bodyPr/>
          <a:lstStyle/>
          <a:p>
            <a:pPr eaLnBrk="1" hangingPunct="1"/>
            <a:r>
              <a:rPr lang="es-ES" sz="3600" dirty="0" smtClean="0"/>
              <a:t>Árbol de problemas</a:t>
            </a:r>
          </a:p>
        </p:txBody>
      </p:sp>
      <p:sp>
        <p:nvSpPr>
          <p:cNvPr id="15363" name="Oval 3"/>
          <p:cNvSpPr>
            <a:spLocks noChangeArrowheads="1"/>
          </p:cNvSpPr>
          <p:nvPr/>
        </p:nvSpPr>
        <p:spPr bwMode="auto">
          <a:xfrm>
            <a:off x="2819400" y="457200"/>
            <a:ext cx="3657600" cy="1295400"/>
          </a:xfrm>
          <a:prstGeom prst="ellipse">
            <a:avLst/>
          </a:prstGeom>
          <a:solidFill>
            <a:srgbClr val="FF3300"/>
          </a:solidFill>
          <a:ln w="9525">
            <a:solidFill>
              <a:schemeClr val="tx1"/>
            </a:solidFill>
            <a:round/>
            <a:headEnd/>
            <a:tailEnd/>
          </a:ln>
          <a:effectLst/>
        </p:spPr>
        <p:txBody>
          <a:bodyPr wrap="none" anchor="ctr"/>
          <a:lstStyle/>
          <a:p>
            <a:pPr algn="ctr">
              <a:defRPr/>
            </a:pPr>
            <a:r>
              <a:rPr lang="es-ES" altLang="zh-CN" sz="1400" b="1" dirty="0">
                <a:latin typeface="Arial" pitchFamily="34" charset="0"/>
                <a:cs typeface="Arial" pitchFamily="34" charset="0"/>
              </a:rPr>
              <a:t>Alta incidencia</a:t>
            </a:r>
          </a:p>
          <a:p>
            <a:pPr algn="ctr">
              <a:defRPr/>
            </a:pPr>
            <a:r>
              <a:rPr lang="es-ES" altLang="zh-CN" sz="1400" b="1" dirty="0">
                <a:latin typeface="Arial" pitchFamily="34" charset="0"/>
                <a:cs typeface="Arial" pitchFamily="34" charset="0"/>
              </a:rPr>
              <a:t> de mortalidad materna</a:t>
            </a:r>
          </a:p>
          <a:p>
            <a:pPr algn="ctr">
              <a:defRPr/>
            </a:pPr>
            <a:r>
              <a:rPr lang="es-ES" altLang="zh-CN" sz="1400" b="1" dirty="0">
                <a:latin typeface="Arial" pitchFamily="34" charset="0"/>
                <a:cs typeface="Arial" pitchFamily="34" charset="0"/>
              </a:rPr>
              <a:t> entre mujeres rurales </a:t>
            </a:r>
          </a:p>
          <a:p>
            <a:pPr algn="ctr">
              <a:defRPr/>
            </a:pPr>
            <a:r>
              <a:rPr lang="es-ES" altLang="zh-CN" sz="1400" b="1" dirty="0">
                <a:latin typeface="Arial" pitchFamily="34" charset="0"/>
                <a:cs typeface="Arial" pitchFamily="34" charset="0"/>
              </a:rPr>
              <a:t>de distritos del sur</a:t>
            </a:r>
            <a:r>
              <a:rPr lang="es-ES" sz="1400" dirty="0" smtClean="0"/>
              <a:t> </a:t>
            </a:r>
            <a:endParaRPr lang="es-ES" sz="1400" dirty="0">
              <a:effectLst>
                <a:outerShdw blurRad="38100" dist="38100" dir="2700000" algn="tl">
                  <a:srgbClr val="FFFFFF"/>
                </a:outerShdw>
              </a:effectLst>
              <a:latin typeface="Arial" pitchFamily="34" charset="0"/>
              <a:cs typeface="Arial" pitchFamily="34" charset="0"/>
            </a:endParaRPr>
          </a:p>
        </p:txBody>
      </p:sp>
      <p:sp>
        <p:nvSpPr>
          <p:cNvPr id="15364" name="Rectangle 4"/>
          <p:cNvSpPr>
            <a:spLocks noChangeArrowheads="1"/>
          </p:cNvSpPr>
          <p:nvPr/>
        </p:nvSpPr>
        <p:spPr bwMode="auto">
          <a:xfrm>
            <a:off x="1828800" y="2133600"/>
            <a:ext cx="1828800" cy="914400"/>
          </a:xfrm>
          <a:prstGeom prst="rect">
            <a:avLst/>
          </a:prstGeom>
          <a:solidFill>
            <a:srgbClr val="FFFF00"/>
          </a:solidFill>
          <a:ln w="9525">
            <a:solidFill>
              <a:schemeClr val="tx1"/>
            </a:solidFill>
            <a:miter lim="800000"/>
            <a:headEnd/>
            <a:tailEnd/>
          </a:ln>
        </p:spPr>
        <p:txBody>
          <a:bodyPr wrap="none" anchor="ctr"/>
          <a:lstStyle/>
          <a:p>
            <a:pPr algn="ctr"/>
            <a:r>
              <a:rPr lang="es-ES" sz="1200" b="1">
                <a:latin typeface="Times New Roman" pitchFamily="18" charset="0"/>
                <a:cs typeface="Arial" charset="0"/>
              </a:rPr>
              <a:t>Embarazos precoces</a:t>
            </a:r>
          </a:p>
        </p:txBody>
      </p:sp>
      <p:sp>
        <p:nvSpPr>
          <p:cNvPr id="15365" name="Rectangle 5"/>
          <p:cNvSpPr>
            <a:spLocks noChangeArrowheads="1"/>
          </p:cNvSpPr>
          <p:nvPr/>
        </p:nvSpPr>
        <p:spPr bwMode="auto">
          <a:xfrm>
            <a:off x="5791200" y="2133600"/>
            <a:ext cx="1828800" cy="914400"/>
          </a:xfrm>
          <a:prstGeom prst="rect">
            <a:avLst/>
          </a:prstGeom>
          <a:solidFill>
            <a:srgbClr val="FFFF00"/>
          </a:solidFill>
          <a:ln w="9525">
            <a:solidFill>
              <a:schemeClr val="tx1"/>
            </a:solidFill>
            <a:miter lim="800000"/>
            <a:headEnd/>
            <a:tailEnd/>
          </a:ln>
        </p:spPr>
        <p:txBody>
          <a:bodyPr wrap="none" anchor="ctr"/>
          <a:lstStyle/>
          <a:p>
            <a:pPr algn="ctr"/>
            <a:r>
              <a:rPr lang="es-ES" sz="1200" b="1">
                <a:latin typeface="Times New Roman" pitchFamily="18" charset="0"/>
                <a:cs typeface="Arial" charset="0"/>
              </a:rPr>
              <a:t>Cuidados obstétricos</a:t>
            </a:r>
          </a:p>
          <a:p>
            <a:pPr algn="ctr"/>
            <a:r>
              <a:rPr lang="es-ES" sz="1200" b="1">
                <a:latin typeface="Times New Roman" pitchFamily="18" charset="0"/>
                <a:cs typeface="Arial" charset="0"/>
              </a:rPr>
              <a:t>inadecuados  </a:t>
            </a:r>
          </a:p>
          <a:p>
            <a:pPr algn="ctr"/>
            <a:r>
              <a:rPr lang="es-ES" sz="1200" b="1">
                <a:latin typeface="Times New Roman" pitchFamily="18" charset="0"/>
                <a:cs typeface="Arial" charset="0"/>
              </a:rPr>
              <a:t>a nivel de comunidad </a:t>
            </a:r>
          </a:p>
        </p:txBody>
      </p:sp>
      <p:sp>
        <p:nvSpPr>
          <p:cNvPr id="15366" name="AutoShape 6"/>
          <p:cNvSpPr>
            <a:spLocks noChangeArrowheads="1"/>
          </p:cNvSpPr>
          <p:nvPr/>
        </p:nvSpPr>
        <p:spPr bwMode="auto">
          <a:xfrm>
            <a:off x="3657600" y="2362200"/>
            <a:ext cx="2133600" cy="304800"/>
          </a:xfrm>
          <a:prstGeom prst="leftRightArrow">
            <a:avLst>
              <a:gd name="adj1" fmla="val 50000"/>
              <a:gd name="adj2" fmla="val 140000"/>
            </a:avLst>
          </a:prstGeom>
          <a:solidFill>
            <a:schemeClr val="hlink"/>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15367" name="AutoShape 7"/>
          <p:cNvSpPr>
            <a:spLocks noChangeArrowheads="1"/>
          </p:cNvSpPr>
          <p:nvPr/>
        </p:nvSpPr>
        <p:spPr bwMode="auto">
          <a:xfrm rot="3185243">
            <a:off x="3314700" y="14859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68" name="AutoShape 8"/>
          <p:cNvSpPr>
            <a:spLocks noChangeArrowheads="1"/>
          </p:cNvSpPr>
          <p:nvPr/>
        </p:nvSpPr>
        <p:spPr bwMode="auto">
          <a:xfrm rot="-3249537">
            <a:off x="5600700" y="14859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69" name="AutoShape 9"/>
          <p:cNvSpPr>
            <a:spLocks noChangeArrowheads="1"/>
          </p:cNvSpPr>
          <p:nvPr/>
        </p:nvSpPr>
        <p:spPr bwMode="auto">
          <a:xfrm>
            <a:off x="838200" y="3581400"/>
            <a:ext cx="1981200" cy="762000"/>
          </a:xfrm>
          <a:prstGeom prst="roundRect">
            <a:avLst>
              <a:gd name="adj" fmla="val 16667"/>
            </a:avLst>
          </a:prstGeom>
          <a:solidFill>
            <a:srgbClr val="66FF33"/>
          </a:solidFill>
          <a:ln w="9525">
            <a:solidFill>
              <a:schemeClr val="tx1"/>
            </a:solidFill>
            <a:round/>
            <a:headEnd/>
            <a:tailEnd/>
          </a:ln>
        </p:spPr>
        <p:txBody>
          <a:bodyPr wrap="none" anchor="ctr"/>
          <a:lstStyle/>
          <a:p>
            <a:pPr algn="ctr"/>
            <a:r>
              <a:rPr lang="es-ES" sz="1200" b="1" dirty="0">
                <a:latin typeface="Times New Roman" pitchFamily="18" charset="0"/>
                <a:cs typeface="Arial" charset="0"/>
              </a:rPr>
              <a:t>Métodos anticonceptivos</a:t>
            </a:r>
          </a:p>
          <a:p>
            <a:pPr algn="ctr"/>
            <a:r>
              <a:rPr lang="es-ES" sz="1200" b="1" dirty="0">
                <a:latin typeface="Times New Roman" pitchFamily="18" charset="0"/>
                <a:cs typeface="Arial" charset="0"/>
              </a:rPr>
              <a:t>se les ve como que promueven </a:t>
            </a:r>
          </a:p>
          <a:p>
            <a:pPr algn="ctr"/>
            <a:r>
              <a:rPr lang="es-ES" sz="1200" b="1" dirty="0">
                <a:latin typeface="Times New Roman" pitchFamily="18" charset="0"/>
                <a:cs typeface="Arial" charset="0"/>
              </a:rPr>
              <a:t>infidelidad femenina </a:t>
            </a:r>
          </a:p>
        </p:txBody>
      </p:sp>
      <p:sp>
        <p:nvSpPr>
          <p:cNvPr id="15370" name="AutoShape 10"/>
          <p:cNvSpPr>
            <a:spLocks noChangeArrowheads="1"/>
          </p:cNvSpPr>
          <p:nvPr/>
        </p:nvSpPr>
        <p:spPr bwMode="auto">
          <a:xfrm>
            <a:off x="2819400" y="3581400"/>
            <a:ext cx="2438400" cy="762000"/>
          </a:xfrm>
          <a:prstGeom prst="roundRect">
            <a:avLst>
              <a:gd name="adj" fmla="val 16667"/>
            </a:avLst>
          </a:prstGeom>
          <a:solidFill>
            <a:srgbClr val="66FF33"/>
          </a:solidFill>
          <a:ln w="9525">
            <a:solidFill>
              <a:schemeClr val="tx1"/>
            </a:solidFill>
            <a:round/>
            <a:headEnd/>
            <a:tailEnd/>
          </a:ln>
        </p:spPr>
        <p:txBody>
          <a:bodyPr wrap="none" anchor="ctr"/>
          <a:lstStyle/>
          <a:p>
            <a:pPr algn="ctr"/>
            <a:r>
              <a:rPr lang="es-ES" sz="1200" b="1" dirty="0">
                <a:latin typeface="Times New Roman" pitchFamily="18" charset="0"/>
                <a:cs typeface="Arial" charset="0"/>
              </a:rPr>
              <a:t>Muy poca conciencia de </a:t>
            </a:r>
          </a:p>
          <a:p>
            <a:pPr algn="ctr"/>
            <a:r>
              <a:rPr lang="es-ES" sz="1200" b="1" dirty="0">
                <a:latin typeface="Times New Roman" pitchFamily="18" charset="0"/>
                <a:cs typeface="Arial" charset="0"/>
              </a:rPr>
              <a:t>salud sexual y </a:t>
            </a:r>
            <a:r>
              <a:rPr lang="es-ES" sz="1200" b="1" dirty="0" smtClean="0">
                <a:latin typeface="Times New Roman" pitchFamily="18" charset="0"/>
                <a:cs typeface="Arial" charset="0"/>
              </a:rPr>
              <a:t>de derechos</a:t>
            </a:r>
          </a:p>
          <a:p>
            <a:pPr algn="ctr"/>
            <a:r>
              <a:rPr lang="es-ES" sz="1200" b="1" dirty="0" smtClean="0">
                <a:latin typeface="Times New Roman" pitchFamily="18" charset="0"/>
                <a:cs typeface="Arial" charset="0"/>
              </a:rPr>
              <a:t>reproductivos</a:t>
            </a:r>
            <a:endParaRPr lang="es-ES" sz="1200" b="1" dirty="0">
              <a:latin typeface="Times New Roman" pitchFamily="18" charset="0"/>
              <a:cs typeface="Arial" charset="0"/>
            </a:endParaRPr>
          </a:p>
          <a:p>
            <a:pPr algn="ctr"/>
            <a:r>
              <a:rPr lang="es-ES" sz="1200" b="1" dirty="0">
                <a:latin typeface="Times New Roman" pitchFamily="18" charset="0"/>
                <a:cs typeface="Arial" charset="0"/>
              </a:rPr>
              <a:t> </a:t>
            </a:r>
          </a:p>
        </p:txBody>
      </p:sp>
      <p:sp>
        <p:nvSpPr>
          <p:cNvPr id="15371" name="AutoShape 11"/>
          <p:cNvSpPr>
            <a:spLocks noChangeArrowheads="1"/>
          </p:cNvSpPr>
          <p:nvPr/>
        </p:nvSpPr>
        <p:spPr bwMode="auto">
          <a:xfrm>
            <a:off x="5257800" y="3581400"/>
            <a:ext cx="3276600" cy="762000"/>
          </a:xfrm>
          <a:prstGeom prst="roundRect">
            <a:avLst>
              <a:gd name="adj" fmla="val 16667"/>
            </a:avLst>
          </a:prstGeom>
          <a:solidFill>
            <a:srgbClr val="66FF33"/>
          </a:solidFill>
          <a:ln w="9525">
            <a:solidFill>
              <a:schemeClr val="tx1"/>
            </a:solidFill>
            <a:round/>
            <a:headEnd/>
            <a:tailEnd/>
          </a:ln>
        </p:spPr>
        <p:txBody>
          <a:bodyPr wrap="none" anchor="ctr"/>
          <a:lstStyle/>
          <a:p>
            <a:pPr algn="ctr"/>
            <a:r>
              <a:rPr lang="es-ES" sz="1200" b="1" dirty="0">
                <a:latin typeface="Times New Roman" pitchFamily="18" charset="0"/>
                <a:cs typeface="Arial" charset="0"/>
              </a:rPr>
              <a:t>Insuficientes servicios </a:t>
            </a:r>
            <a:r>
              <a:rPr lang="es-ES" sz="1200" b="1" dirty="0" smtClean="0">
                <a:latin typeface="Times New Roman" pitchFamily="18" charset="0"/>
                <a:cs typeface="Arial" charset="0"/>
              </a:rPr>
              <a:t>públicos,</a:t>
            </a:r>
            <a:endParaRPr lang="es-ES" sz="1200" b="1" dirty="0">
              <a:latin typeface="Times New Roman" pitchFamily="18" charset="0"/>
              <a:cs typeface="Arial" charset="0"/>
            </a:endParaRPr>
          </a:p>
          <a:p>
            <a:pPr algn="ctr"/>
            <a:r>
              <a:rPr lang="es-ES" sz="1200" b="1" dirty="0">
                <a:latin typeface="Times New Roman" pitchFamily="18" charset="0"/>
                <a:cs typeface="Arial" charset="0"/>
              </a:rPr>
              <a:t>responsabilidad </a:t>
            </a:r>
            <a:r>
              <a:rPr lang="es-ES" sz="1200" b="1" dirty="0" smtClean="0">
                <a:latin typeface="Times New Roman" pitchFamily="18" charset="0"/>
                <a:cs typeface="Arial" charset="0"/>
              </a:rPr>
              <a:t>y regulación </a:t>
            </a:r>
            <a:r>
              <a:rPr lang="es-ES" sz="1200" b="1" dirty="0">
                <a:latin typeface="Times New Roman" pitchFamily="18" charset="0"/>
                <a:cs typeface="Arial" charset="0"/>
              </a:rPr>
              <a:t>del sector privado</a:t>
            </a:r>
          </a:p>
          <a:p>
            <a:pPr algn="ctr"/>
            <a:endParaRPr lang="es-ES" sz="1200" b="1" dirty="0">
              <a:latin typeface="Times New Roman" pitchFamily="18" charset="0"/>
              <a:cs typeface="Arial" charset="0"/>
            </a:endParaRPr>
          </a:p>
        </p:txBody>
      </p:sp>
      <p:sp>
        <p:nvSpPr>
          <p:cNvPr id="15372" name="AutoShape 12"/>
          <p:cNvSpPr>
            <a:spLocks noChangeArrowheads="1"/>
          </p:cNvSpPr>
          <p:nvPr/>
        </p:nvSpPr>
        <p:spPr bwMode="auto">
          <a:xfrm>
            <a:off x="2057400" y="30480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73" name="AutoShape 13"/>
          <p:cNvSpPr>
            <a:spLocks noChangeArrowheads="1"/>
          </p:cNvSpPr>
          <p:nvPr/>
        </p:nvSpPr>
        <p:spPr bwMode="auto">
          <a:xfrm rot="-3249537">
            <a:off x="3162300" y="29337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74" name="AutoShape 14"/>
          <p:cNvSpPr>
            <a:spLocks noChangeArrowheads="1"/>
          </p:cNvSpPr>
          <p:nvPr/>
        </p:nvSpPr>
        <p:spPr bwMode="auto">
          <a:xfrm rot="3185243">
            <a:off x="5219700" y="29337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75" name="AutoShape 15"/>
          <p:cNvSpPr>
            <a:spLocks noChangeArrowheads="1"/>
          </p:cNvSpPr>
          <p:nvPr/>
        </p:nvSpPr>
        <p:spPr bwMode="auto">
          <a:xfrm>
            <a:off x="6553200" y="30480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76" name="AutoShape 16"/>
          <p:cNvSpPr>
            <a:spLocks noChangeArrowheads="1"/>
          </p:cNvSpPr>
          <p:nvPr/>
        </p:nvSpPr>
        <p:spPr bwMode="auto">
          <a:xfrm>
            <a:off x="1066800" y="6096000"/>
            <a:ext cx="38862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7C80"/>
          </a:solidFill>
          <a:ln w="9525">
            <a:solidFill>
              <a:schemeClr val="tx1"/>
            </a:solidFill>
            <a:miter lim="800000"/>
            <a:headEnd/>
            <a:tailEnd/>
          </a:ln>
        </p:spPr>
        <p:txBody>
          <a:bodyPr wrap="none" anchor="ctr"/>
          <a:lstStyle/>
          <a:p>
            <a:pPr algn="ctr"/>
            <a:r>
              <a:rPr lang="es-ES" sz="1200" b="1">
                <a:latin typeface="Times New Roman" pitchFamily="18" charset="0"/>
                <a:cs typeface="Arial" charset="0"/>
              </a:rPr>
              <a:t>Sexismo</a:t>
            </a:r>
          </a:p>
        </p:txBody>
      </p:sp>
      <p:sp>
        <p:nvSpPr>
          <p:cNvPr id="15377" name="AutoShape 17"/>
          <p:cNvSpPr>
            <a:spLocks noChangeArrowheads="1"/>
          </p:cNvSpPr>
          <p:nvPr/>
        </p:nvSpPr>
        <p:spPr bwMode="auto">
          <a:xfrm rot="-2194382">
            <a:off x="2365375" y="4270375"/>
            <a:ext cx="354013" cy="919163"/>
          </a:xfrm>
          <a:prstGeom prst="upArrow">
            <a:avLst>
              <a:gd name="adj1" fmla="val 50000"/>
              <a:gd name="adj2" fmla="val 6491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78" name="AutoShape 18"/>
          <p:cNvSpPr>
            <a:spLocks noChangeArrowheads="1"/>
          </p:cNvSpPr>
          <p:nvPr/>
        </p:nvSpPr>
        <p:spPr bwMode="auto">
          <a:xfrm>
            <a:off x="2209800" y="4724400"/>
            <a:ext cx="4876800" cy="990600"/>
          </a:xfrm>
          <a:prstGeom prst="flowChartPreparation">
            <a:avLst/>
          </a:prstGeom>
          <a:solidFill>
            <a:srgbClr val="FF7C80"/>
          </a:solidFill>
          <a:ln w="9525">
            <a:solidFill>
              <a:schemeClr val="tx1"/>
            </a:solidFill>
            <a:miter lim="800000"/>
            <a:headEnd/>
            <a:tailEnd/>
          </a:ln>
        </p:spPr>
        <p:txBody>
          <a:bodyPr wrap="none" anchor="ctr"/>
          <a:lstStyle/>
          <a:p>
            <a:pPr algn="ctr"/>
            <a:r>
              <a:rPr lang="es-ES" sz="1200" b="1">
                <a:latin typeface="Times New Roman" pitchFamily="18" charset="0"/>
                <a:cs typeface="Arial" charset="0"/>
              </a:rPr>
              <a:t>Poca capacidad de planificación y ejecución </a:t>
            </a:r>
          </a:p>
          <a:p>
            <a:pPr algn="ctr"/>
            <a:r>
              <a:rPr lang="es-ES" sz="1200" b="1">
                <a:latin typeface="Times New Roman" pitchFamily="18" charset="0"/>
                <a:cs typeface="Arial" charset="0"/>
              </a:rPr>
              <a:t>y poca prioridad a la salud materna </a:t>
            </a:r>
          </a:p>
          <a:p>
            <a:pPr algn="ctr"/>
            <a:r>
              <a:rPr lang="es-ES" sz="1200" b="1">
                <a:latin typeface="Times New Roman" pitchFamily="18" charset="0"/>
                <a:cs typeface="Arial" charset="0"/>
              </a:rPr>
              <a:t>en los presupuestos nacionales</a:t>
            </a:r>
          </a:p>
        </p:txBody>
      </p:sp>
      <p:sp>
        <p:nvSpPr>
          <p:cNvPr id="15379" name="AutoShape 19"/>
          <p:cNvSpPr>
            <a:spLocks noChangeArrowheads="1"/>
          </p:cNvSpPr>
          <p:nvPr/>
        </p:nvSpPr>
        <p:spPr bwMode="auto">
          <a:xfrm rot="-2194382">
            <a:off x="3200400" y="55626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80" name="AutoShape 20"/>
          <p:cNvSpPr>
            <a:spLocks noChangeArrowheads="1"/>
          </p:cNvSpPr>
          <p:nvPr/>
        </p:nvSpPr>
        <p:spPr bwMode="auto">
          <a:xfrm rot="2692703">
            <a:off x="6640513" y="4206875"/>
            <a:ext cx="319087" cy="842963"/>
          </a:xfrm>
          <a:prstGeom prst="upArrow">
            <a:avLst>
              <a:gd name="adj1" fmla="val 50000"/>
              <a:gd name="adj2" fmla="val 66045"/>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81" name="AutoShape 21"/>
          <p:cNvSpPr>
            <a:spLocks noChangeArrowheads="1"/>
          </p:cNvSpPr>
          <p:nvPr/>
        </p:nvSpPr>
        <p:spPr bwMode="auto">
          <a:xfrm rot="2504107">
            <a:off x="5791200" y="55626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82" name="AutoShape 22"/>
          <p:cNvSpPr>
            <a:spLocks noChangeArrowheads="1"/>
          </p:cNvSpPr>
          <p:nvPr/>
        </p:nvSpPr>
        <p:spPr bwMode="auto">
          <a:xfrm>
            <a:off x="533400" y="5257800"/>
            <a:ext cx="990600" cy="914400"/>
          </a:xfrm>
          <a:prstGeom prst="irregularSeal2">
            <a:avLst/>
          </a:prstGeom>
          <a:solidFill>
            <a:srgbClr val="FF7C8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s-ES" sz="1050" b="1">
                <a:latin typeface="Times New Roman" pitchFamily="18" charset="0"/>
                <a:cs typeface="Arial" pitchFamily="34" charset="0"/>
              </a:rPr>
              <a:t>Raíz</a:t>
            </a:r>
          </a:p>
          <a:p>
            <a:pPr algn="ctr">
              <a:defRPr/>
            </a:pPr>
            <a:r>
              <a:rPr lang="es-ES" sz="1050" b="1">
                <a:latin typeface="Times New Roman" pitchFamily="18" charset="0"/>
                <a:cs typeface="Arial" pitchFamily="34" charset="0"/>
              </a:rPr>
              <a:t>causas</a:t>
            </a:r>
          </a:p>
        </p:txBody>
      </p:sp>
      <p:sp>
        <p:nvSpPr>
          <p:cNvPr id="15383" name="AutoShape 23"/>
          <p:cNvSpPr>
            <a:spLocks noChangeArrowheads="1"/>
          </p:cNvSpPr>
          <p:nvPr/>
        </p:nvSpPr>
        <p:spPr bwMode="auto">
          <a:xfrm>
            <a:off x="0" y="2819400"/>
            <a:ext cx="1371600" cy="990600"/>
          </a:xfrm>
          <a:prstGeom prst="irregularSeal2">
            <a:avLst/>
          </a:prstGeom>
          <a:solidFill>
            <a:srgbClr val="0099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s-ES" sz="1050" b="1" dirty="0">
                <a:solidFill>
                  <a:schemeClr val="bg1"/>
                </a:solidFill>
                <a:latin typeface="Times New Roman" pitchFamily="18" charset="0"/>
                <a:cs typeface="Arial" pitchFamily="34" charset="0"/>
              </a:rPr>
              <a:t>Subyacentes</a:t>
            </a:r>
          </a:p>
          <a:p>
            <a:pPr algn="ctr">
              <a:defRPr/>
            </a:pPr>
            <a:r>
              <a:rPr lang="es-ES" sz="1050" b="1" dirty="0">
                <a:solidFill>
                  <a:schemeClr val="bg1"/>
                </a:solidFill>
                <a:latin typeface="Times New Roman" pitchFamily="18" charset="0"/>
                <a:cs typeface="Arial" pitchFamily="34" charset="0"/>
              </a:rPr>
              <a:t>causas</a:t>
            </a:r>
          </a:p>
        </p:txBody>
      </p:sp>
      <p:sp>
        <p:nvSpPr>
          <p:cNvPr id="15384" name="AutoShape 24"/>
          <p:cNvSpPr>
            <a:spLocks noChangeArrowheads="1"/>
          </p:cNvSpPr>
          <p:nvPr/>
        </p:nvSpPr>
        <p:spPr bwMode="auto">
          <a:xfrm>
            <a:off x="501445" y="1524000"/>
            <a:ext cx="1447800" cy="1143000"/>
          </a:xfrm>
          <a:prstGeom prst="irregularSeal2">
            <a:avLst/>
          </a:prstGeom>
          <a:solidFill>
            <a:srgbClr val="FFFF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s-ES" sz="1050" b="1">
                <a:latin typeface="Times New Roman" pitchFamily="18" charset="0"/>
                <a:cs typeface="Arial" pitchFamily="34" charset="0"/>
              </a:rPr>
              <a:t>inmediatas</a:t>
            </a:r>
          </a:p>
          <a:p>
            <a:pPr algn="ctr">
              <a:defRPr/>
            </a:pPr>
            <a:r>
              <a:rPr lang="es-ES" sz="1050" b="1">
                <a:latin typeface="Times New Roman" pitchFamily="18" charset="0"/>
                <a:cs typeface="Arial" pitchFamily="34" charset="0"/>
              </a:rPr>
              <a:t>causas</a:t>
            </a:r>
          </a:p>
        </p:txBody>
      </p:sp>
      <p:sp>
        <p:nvSpPr>
          <p:cNvPr id="15385" name="AutoShape 25"/>
          <p:cNvSpPr>
            <a:spLocks noChangeArrowheads="1"/>
          </p:cNvSpPr>
          <p:nvPr/>
        </p:nvSpPr>
        <p:spPr bwMode="auto">
          <a:xfrm>
            <a:off x="1295400" y="228600"/>
            <a:ext cx="1752600" cy="1447800"/>
          </a:xfrm>
          <a:prstGeom prst="irregularSeal2">
            <a:avLst/>
          </a:prstGeom>
          <a:solidFill>
            <a:srgbClr val="FF33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s-ES" sz="1050" b="1">
                <a:latin typeface="Times New Roman" pitchFamily="18" charset="0"/>
                <a:cs typeface="Arial" pitchFamily="34" charset="0"/>
              </a:rPr>
              <a:t>Manifestaciones</a:t>
            </a:r>
          </a:p>
        </p:txBody>
      </p:sp>
      <p:sp>
        <p:nvSpPr>
          <p:cNvPr id="15386" name="WordArt 26"/>
          <p:cNvSpPr>
            <a:spLocks noChangeArrowheads="1" noChangeShapeType="1" noTextEdit="1"/>
          </p:cNvSpPr>
          <p:nvPr/>
        </p:nvSpPr>
        <p:spPr bwMode="auto">
          <a:xfrm>
            <a:off x="8229600" y="914400"/>
            <a:ext cx="733425" cy="314325"/>
          </a:xfrm>
          <a:prstGeom prst="rect">
            <a:avLst/>
          </a:prstGeom>
        </p:spPr>
        <p:txBody>
          <a:bodyPr wrap="none" fromWordArt="1">
            <a:prstTxWarp prst="textPlain">
              <a:avLst>
                <a:gd name="adj" fmla="val 50000"/>
              </a:avLst>
            </a:prstTxWarp>
          </a:bodyPr>
          <a:lstStyle/>
          <a:p>
            <a:pPr algn="ctr"/>
            <a:r>
              <a:rPr lang="es-ES" sz="1400" kern="10">
                <a:ln w="9525">
                  <a:solidFill>
                    <a:srgbClr val="000000"/>
                  </a:solidFill>
                  <a:round/>
                  <a:headEnd/>
                  <a:tailEnd/>
                </a:ln>
                <a:solidFill>
                  <a:srgbClr val="FF7C80"/>
                </a:solidFill>
                <a:latin typeface="Arial Black"/>
              </a:rPr>
              <a:t>efecto</a:t>
            </a:r>
          </a:p>
        </p:txBody>
      </p:sp>
      <p:sp>
        <p:nvSpPr>
          <p:cNvPr id="15387" name="AutoShape 27"/>
          <p:cNvSpPr>
            <a:spLocks noChangeArrowheads="1"/>
          </p:cNvSpPr>
          <p:nvPr/>
        </p:nvSpPr>
        <p:spPr bwMode="auto">
          <a:xfrm>
            <a:off x="8534400" y="1676400"/>
            <a:ext cx="381000" cy="4495800"/>
          </a:xfrm>
          <a:prstGeom prst="upArrow">
            <a:avLst>
              <a:gd name="adj1" fmla="val 50000"/>
              <a:gd name="adj2" fmla="val 295000"/>
            </a:avLst>
          </a:prstGeom>
          <a:solidFill>
            <a:schemeClr val="accent1"/>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88" name="WordArt 28"/>
          <p:cNvSpPr>
            <a:spLocks noChangeArrowheads="1" noChangeShapeType="1" noTextEdit="1"/>
          </p:cNvSpPr>
          <p:nvPr/>
        </p:nvSpPr>
        <p:spPr bwMode="auto">
          <a:xfrm>
            <a:off x="8153400" y="6324600"/>
            <a:ext cx="733425" cy="314325"/>
          </a:xfrm>
          <a:prstGeom prst="rect">
            <a:avLst/>
          </a:prstGeom>
        </p:spPr>
        <p:txBody>
          <a:bodyPr wrap="none" fromWordArt="1">
            <a:prstTxWarp prst="textPlain">
              <a:avLst>
                <a:gd name="adj" fmla="val 50000"/>
              </a:avLst>
            </a:prstTxWarp>
          </a:bodyPr>
          <a:lstStyle/>
          <a:p>
            <a:pPr algn="ctr"/>
            <a:r>
              <a:rPr lang="es-ES" sz="1400" kern="10">
                <a:ln w="9525">
                  <a:solidFill>
                    <a:srgbClr val="000000"/>
                  </a:solidFill>
                  <a:round/>
                  <a:headEnd/>
                  <a:tailEnd/>
                </a:ln>
                <a:solidFill>
                  <a:srgbClr val="FF7C80"/>
                </a:solidFill>
                <a:latin typeface="Arial Black"/>
              </a:rPr>
              <a:t>causa</a:t>
            </a:r>
          </a:p>
        </p:txBody>
      </p:sp>
      <p:sp>
        <p:nvSpPr>
          <p:cNvPr id="15389" name="AutoShape 29"/>
          <p:cNvSpPr>
            <a:spLocks noChangeArrowheads="1"/>
          </p:cNvSpPr>
          <p:nvPr/>
        </p:nvSpPr>
        <p:spPr bwMode="auto">
          <a:xfrm>
            <a:off x="4267200" y="42672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sz="1400">
              <a:latin typeface="Calibri" pitchFamily="34" charset="0"/>
              <a:cs typeface="Arial" charset="0"/>
            </a:endParaRPr>
          </a:p>
        </p:txBody>
      </p:sp>
      <p:sp>
        <p:nvSpPr>
          <p:cNvPr id="15390" name="AutoShape 30"/>
          <p:cNvSpPr>
            <a:spLocks noChangeArrowheads="1"/>
          </p:cNvSpPr>
          <p:nvPr/>
        </p:nvSpPr>
        <p:spPr bwMode="auto">
          <a:xfrm>
            <a:off x="4648200" y="6096000"/>
            <a:ext cx="38862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7C80"/>
          </a:solidFill>
          <a:ln w="9525">
            <a:solidFill>
              <a:schemeClr val="tx1"/>
            </a:solidFill>
            <a:miter lim="800000"/>
            <a:headEnd/>
            <a:tailEnd/>
          </a:ln>
        </p:spPr>
        <p:txBody>
          <a:bodyPr wrap="none" anchor="ctr"/>
          <a:lstStyle/>
          <a:p>
            <a:pPr algn="ctr"/>
            <a:r>
              <a:rPr lang="es-ES" sz="1200" b="1">
                <a:latin typeface="Times New Roman" pitchFamily="18" charset="0"/>
                <a:cs typeface="Arial" charset="0"/>
              </a:rPr>
              <a:t>Falta de sensibilidad y una civil </a:t>
            </a:r>
          </a:p>
          <a:p>
            <a:pPr algn="ctr"/>
            <a:r>
              <a:rPr lang="es-ES" sz="1200" b="1">
                <a:latin typeface="Times New Roman" pitchFamily="18" charset="0"/>
                <a:cs typeface="Arial" charset="0"/>
              </a:rPr>
              <a:t>cultura de servicio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538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15364"/>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499"/>
                                          </p:stCondLst>
                                        </p:cTn>
                                        <p:tgtEl>
                                          <p:spTgt spid="15365"/>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499"/>
                                          </p:stCondLst>
                                        </p:cTn>
                                        <p:tgtEl>
                                          <p:spTgt spid="15384"/>
                                        </p:tgtEl>
                                        <p:attrNameLst>
                                          <p:attrName>style.visibility</p:attrName>
                                        </p:attrNameLst>
                                      </p:cBhvr>
                                      <p:to>
                                        <p:strVal val="visible"/>
                                      </p:to>
                                    </p:set>
                                  </p:childTnLst>
                                </p:cTn>
                              </p:par>
                            </p:childTnLst>
                          </p:cTn>
                        </p:par>
                        <p:par>
                          <p:cTn id="20" fill="hold">
                            <p:stCondLst>
                              <p:cond delay="1500"/>
                            </p:stCondLst>
                            <p:childTnLst>
                              <p:par>
                                <p:cTn id="21" presetID="17" presetClass="entr" presetSubtype="10" fill="hold" grpId="0" nodeType="afterEffect">
                                  <p:stCondLst>
                                    <p:cond delay="0"/>
                                  </p:stCondLst>
                                  <p:childTnLst>
                                    <p:set>
                                      <p:cBhvr>
                                        <p:cTn id="22" dur="1" fill="hold">
                                          <p:stCondLst>
                                            <p:cond delay="0"/>
                                          </p:stCondLst>
                                        </p:cTn>
                                        <p:tgtEl>
                                          <p:spTgt spid="15366"/>
                                        </p:tgtEl>
                                        <p:attrNameLst>
                                          <p:attrName>style.visibility</p:attrName>
                                        </p:attrNameLst>
                                      </p:cBhvr>
                                      <p:to>
                                        <p:strVal val="visible"/>
                                      </p:to>
                                    </p:set>
                                    <p:anim calcmode="lin" valueType="num">
                                      <p:cBhvr>
                                        <p:cTn id="23" dur="500" fill="hold"/>
                                        <p:tgtEl>
                                          <p:spTgt spid="15366"/>
                                        </p:tgtEl>
                                        <p:attrNameLst>
                                          <p:attrName>ppt_w</p:attrName>
                                        </p:attrNameLst>
                                      </p:cBhvr>
                                      <p:tavLst>
                                        <p:tav tm="0">
                                          <p:val>
                                            <p:fltVal val="0"/>
                                          </p:val>
                                        </p:tav>
                                        <p:tav tm="100000">
                                          <p:val>
                                            <p:strVal val="#ppt_w"/>
                                          </p:val>
                                        </p:tav>
                                      </p:tavLst>
                                    </p:anim>
                                    <p:anim calcmode="lin" valueType="num">
                                      <p:cBhvr>
                                        <p:cTn id="24" dur="500" fill="hold"/>
                                        <p:tgtEl>
                                          <p:spTgt spid="15366"/>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15367"/>
                                        </p:tgtEl>
                                        <p:attrNameLst>
                                          <p:attrName>style.visibility</p:attrName>
                                        </p:attrNameLst>
                                      </p:cBhvr>
                                      <p:to>
                                        <p:strVal val="visible"/>
                                      </p:to>
                                    </p:set>
                                    <p:animEffect transition="in" filter="wipe(down)">
                                      <p:cBhvr>
                                        <p:cTn id="28" dur="500"/>
                                        <p:tgtEl>
                                          <p:spTgt spid="15367"/>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15368"/>
                                        </p:tgtEl>
                                        <p:attrNameLst>
                                          <p:attrName>style.visibility</p:attrName>
                                        </p:attrNameLst>
                                      </p:cBhvr>
                                      <p:to>
                                        <p:strVal val="visible"/>
                                      </p:to>
                                    </p:set>
                                    <p:animEffect transition="in" filter="wipe(down)">
                                      <p:cBhvr>
                                        <p:cTn id="32" dur="500"/>
                                        <p:tgtEl>
                                          <p:spTgt spid="15368"/>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5369"/>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499"/>
                                          </p:stCondLst>
                                        </p:cTn>
                                        <p:tgtEl>
                                          <p:spTgt spid="15370"/>
                                        </p:tgtEl>
                                        <p:attrNameLst>
                                          <p:attrName>style.visibility</p:attrName>
                                        </p:attrNameLst>
                                      </p:cBhvr>
                                      <p:to>
                                        <p:strVal val="visible"/>
                                      </p:to>
                                    </p:set>
                                  </p:childTnLst>
                                </p:cTn>
                              </p:par>
                            </p:childTnLst>
                          </p:cTn>
                        </p:par>
                        <p:par>
                          <p:cTn id="40" fill="hold">
                            <p:stCondLst>
                              <p:cond delay="1000"/>
                            </p:stCondLst>
                            <p:childTnLst>
                              <p:par>
                                <p:cTn id="41" presetID="1" presetClass="entr" presetSubtype="0" fill="hold" grpId="0" nodeType="afterEffect">
                                  <p:stCondLst>
                                    <p:cond delay="0"/>
                                  </p:stCondLst>
                                  <p:childTnLst>
                                    <p:set>
                                      <p:cBhvr>
                                        <p:cTn id="42" dur="1" fill="hold">
                                          <p:stCondLst>
                                            <p:cond delay="499"/>
                                          </p:stCondLst>
                                        </p:cTn>
                                        <p:tgtEl>
                                          <p:spTgt spid="15371"/>
                                        </p:tgtEl>
                                        <p:attrNameLst>
                                          <p:attrName>style.visibility</p:attrName>
                                        </p:attrNameLst>
                                      </p:cBhvr>
                                      <p:to>
                                        <p:strVal val="visible"/>
                                      </p:to>
                                    </p:set>
                                  </p:childTnLst>
                                </p:cTn>
                              </p:par>
                            </p:childTnLst>
                          </p:cTn>
                        </p:par>
                        <p:par>
                          <p:cTn id="43" fill="hold">
                            <p:stCondLst>
                              <p:cond delay="1500"/>
                            </p:stCondLst>
                            <p:childTnLst>
                              <p:par>
                                <p:cTn id="44" presetID="1" presetClass="entr" presetSubtype="0" fill="hold" grpId="0" nodeType="afterEffect">
                                  <p:stCondLst>
                                    <p:cond delay="0"/>
                                  </p:stCondLst>
                                  <p:childTnLst>
                                    <p:set>
                                      <p:cBhvr>
                                        <p:cTn id="45" dur="1" fill="hold">
                                          <p:stCondLst>
                                            <p:cond delay="499"/>
                                          </p:stCondLst>
                                        </p:cTn>
                                        <p:tgtEl>
                                          <p:spTgt spid="15383"/>
                                        </p:tgtEl>
                                        <p:attrNameLst>
                                          <p:attrName>style.visibility</p:attrName>
                                        </p:attrNameLst>
                                      </p:cBhvr>
                                      <p:to>
                                        <p:strVal val="visible"/>
                                      </p:to>
                                    </p:set>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15372"/>
                                        </p:tgtEl>
                                        <p:attrNameLst>
                                          <p:attrName>style.visibility</p:attrName>
                                        </p:attrNameLst>
                                      </p:cBhvr>
                                      <p:to>
                                        <p:strVal val="visible"/>
                                      </p:to>
                                    </p:set>
                                    <p:animEffect transition="in" filter="wipe(down)">
                                      <p:cBhvr>
                                        <p:cTn id="49" dur="500"/>
                                        <p:tgtEl>
                                          <p:spTgt spid="15372"/>
                                        </p:tgtEl>
                                      </p:cBhvr>
                                    </p:animEffect>
                                  </p:childTnLst>
                                </p:cTn>
                              </p:par>
                            </p:childTnLst>
                          </p:cTn>
                        </p:par>
                        <p:par>
                          <p:cTn id="50" fill="hold">
                            <p:stCondLst>
                              <p:cond delay="2500"/>
                            </p:stCondLst>
                            <p:childTnLst>
                              <p:par>
                                <p:cTn id="51" presetID="22" presetClass="entr" presetSubtype="4" fill="hold" grpId="0" nodeType="afterEffect">
                                  <p:stCondLst>
                                    <p:cond delay="0"/>
                                  </p:stCondLst>
                                  <p:childTnLst>
                                    <p:set>
                                      <p:cBhvr>
                                        <p:cTn id="52" dur="1" fill="hold">
                                          <p:stCondLst>
                                            <p:cond delay="0"/>
                                          </p:stCondLst>
                                        </p:cTn>
                                        <p:tgtEl>
                                          <p:spTgt spid="15373"/>
                                        </p:tgtEl>
                                        <p:attrNameLst>
                                          <p:attrName>style.visibility</p:attrName>
                                        </p:attrNameLst>
                                      </p:cBhvr>
                                      <p:to>
                                        <p:strVal val="visible"/>
                                      </p:to>
                                    </p:set>
                                    <p:animEffect transition="in" filter="wipe(down)">
                                      <p:cBhvr>
                                        <p:cTn id="53" dur="500"/>
                                        <p:tgtEl>
                                          <p:spTgt spid="15373"/>
                                        </p:tgtEl>
                                      </p:cBhvr>
                                    </p:animEffect>
                                  </p:childTnLst>
                                </p:cTn>
                              </p:par>
                            </p:childTnLst>
                          </p:cTn>
                        </p:par>
                        <p:par>
                          <p:cTn id="54" fill="hold">
                            <p:stCondLst>
                              <p:cond delay="3000"/>
                            </p:stCondLst>
                            <p:childTnLst>
                              <p:par>
                                <p:cTn id="55" presetID="22" presetClass="entr" presetSubtype="4" fill="hold" grpId="0" nodeType="afterEffect">
                                  <p:stCondLst>
                                    <p:cond delay="0"/>
                                  </p:stCondLst>
                                  <p:childTnLst>
                                    <p:set>
                                      <p:cBhvr>
                                        <p:cTn id="56" dur="1" fill="hold">
                                          <p:stCondLst>
                                            <p:cond delay="0"/>
                                          </p:stCondLst>
                                        </p:cTn>
                                        <p:tgtEl>
                                          <p:spTgt spid="15374"/>
                                        </p:tgtEl>
                                        <p:attrNameLst>
                                          <p:attrName>style.visibility</p:attrName>
                                        </p:attrNameLst>
                                      </p:cBhvr>
                                      <p:to>
                                        <p:strVal val="visible"/>
                                      </p:to>
                                    </p:set>
                                    <p:animEffect transition="in" filter="wipe(down)">
                                      <p:cBhvr>
                                        <p:cTn id="57" dur="500"/>
                                        <p:tgtEl>
                                          <p:spTgt spid="15374"/>
                                        </p:tgtEl>
                                      </p:cBhvr>
                                    </p:animEffect>
                                  </p:childTnLst>
                                </p:cTn>
                              </p:par>
                            </p:childTnLst>
                          </p:cTn>
                        </p:par>
                        <p:par>
                          <p:cTn id="58" fill="hold">
                            <p:stCondLst>
                              <p:cond delay="3500"/>
                            </p:stCondLst>
                            <p:childTnLst>
                              <p:par>
                                <p:cTn id="59" presetID="22" presetClass="entr" presetSubtype="4" fill="hold" grpId="0" nodeType="afterEffect">
                                  <p:stCondLst>
                                    <p:cond delay="0"/>
                                  </p:stCondLst>
                                  <p:childTnLst>
                                    <p:set>
                                      <p:cBhvr>
                                        <p:cTn id="60" dur="1" fill="hold">
                                          <p:stCondLst>
                                            <p:cond delay="0"/>
                                          </p:stCondLst>
                                        </p:cTn>
                                        <p:tgtEl>
                                          <p:spTgt spid="15375"/>
                                        </p:tgtEl>
                                        <p:attrNameLst>
                                          <p:attrName>style.visibility</p:attrName>
                                        </p:attrNameLst>
                                      </p:cBhvr>
                                      <p:to>
                                        <p:strVal val="visible"/>
                                      </p:to>
                                    </p:set>
                                    <p:animEffect transition="in" filter="wipe(down)">
                                      <p:cBhvr>
                                        <p:cTn id="61" dur="500"/>
                                        <p:tgtEl>
                                          <p:spTgt spid="15375"/>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15378"/>
                                        </p:tgtEl>
                                        <p:attrNameLst>
                                          <p:attrName>style.visibility</p:attrName>
                                        </p:attrNameLst>
                                      </p:cBhvr>
                                      <p:to>
                                        <p:strVal val="visible"/>
                                      </p:to>
                                    </p:set>
                                  </p:childTnLst>
                                </p:cTn>
                              </p:par>
                            </p:childTnLst>
                          </p:cTn>
                        </p:par>
                        <p:par>
                          <p:cTn id="66" fill="hold">
                            <p:stCondLst>
                              <p:cond delay="500"/>
                            </p:stCondLst>
                            <p:childTnLst>
                              <p:par>
                                <p:cTn id="67" presetID="22" presetClass="entr" presetSubtype="4" fill="hold" grpId="0" nodeType="afterEffect">
                                  <p:stCondLst>
                                    <p:cond delay="0"/>
                                  </p:stCondLst>
                                  <p:childTnLst>
                                    <p:set>
                                      <p:cBhvr>
                                        <p:cTn id="68" dur="1" fill="hold">
                                          <p:stCondLst>
                                            <p:cond delay="0"/>
                                          </p:stCondLst>
                                        </p:cTn>
                                        <p:tgtEl>
                                          <p:spTgt spid="15377"/>
                                        </p:tgtEl>
                                        <p:attrNameLst>
                                          <p:attrName>style.visibility</p:attrName>
                                        </p:attrNameLst>
                                      </p:cBhvr>
                                      <p:to>
                                        <p:strVal val="visible"/>
                                      </p:to>
                                    </p:set>
                                    <p:animEffect transition="in" filter="wipe(down)">
                                      <p:cBhvr>
                                        <p:cTn id="69" dur="500"/>
                                        <p:tgtEl>
                                          <p:spTgt spid="15377"/>
                                        </p:tgtEl>
                                      </p:cBhvr>
                                    </p:animEffect>
                                  </p:childTnLst>
                                </p:cTn>
                              </p:par>
                            </p:childTnLst>
                          </p:cTn>
                        </p:par>
                        <p:par>
                          <p:cTn id="70" fill="hold">
                            <p:stCondLst>
                              <p:cond delay="1000"/>
                            </p:stCondLst>
                            <p:childTnLst>
                              <p:par>
                                <p:cTn id="71" presetID="22" presetClass="entr" presetSubtype="4" fill="hold" grpId="0" nodeType="afterEffect">
                                  <p:stCondLst>
                                    <p:cond delay="0"/>
                                  </p:stCondLst>
                                  <p:childTnLst>
                                    <p:set>
                                      <p:cBhvr>
                                        <p:cTn id="72" dur="1" fill="hold">
                                          <p:stCondLst>
                                            <p:cond delay="0"/>
                                          </p:stCondLst>
                                        </p:cTn>
                                        <p:tgtEl>
                                          <p:spTgt spid="15389"/>
                                        </p:tgtEl>
                                        <p:attrNameLst>
                                          <p:attrName>style.visibility</p:attrName>
                                        </p:attrNameLst>
                                      </p:cBhvr>
                                      <p:to>
                                        <p:strVal val="visible"/>
                                      </p:to>
                                    </p:set>
                                    <p:animEffect transition="in" filter="wipe(down)">
                                      <p:cBhvr>
                                        <p:cTn id="73" dur="500"/>
                                        <p:tgtEl>
                                          <p:spTgt spid="15389"/>
                                        </p:tgtEl>
                                      </p:cBhvr>
                                    </p:animEffect>
                                  </p:childTnLst>
                                </p:cTn>
                              </p:par>
                            </p:childTnLst>
                          </p:cTn>
                        </p:par>
                        <p:par>
                          <p:cTn id="74" fill="hold">
                            <p:stCondLst>
                              <p:cond delay="1500"/>
                            </p:stCondLst>
                            <p:childTnLst>
                              <p:par>
                                <p:cTn id="75" presetID="22" presetClass="entr" presetSubtype="4" fill="hold" grpId="0" nodeType="afterEffect">
                                  <p:stCondLst>
                                    <p:cond delay="0"/>
                                  </p:stCondLst>
                                  <p:childTnLst>
                                    <p:set>
                                      <p:cBhvr>
                                        <p:cTn id="76" dur="1" fill="hold">
                                          <p:stCondLst>
                                            <p:cond delay="0"/>
                                          </p:stCondLst>
                                        </p:cTn>
                                        <p:tgtEl>
                                          <p:spTgt spid="15380"/>
                                        </p:tgtEl>
                                        <p:attrNameLst>
                                          <p:attrName>style.visibility</p:attrName>
                                        </p:attrNameLst>
                                      </p:cBhvr>
                                      <p:to>
                                        <p:strVal val="visible"/>
                                      </p:to>
                                    </p:set>
                                    <p:animEffect transition="in" filter="wipe(down)">
                                      <p:cBhvr>
                                        <p:cTn id="77" dur="500"/>
                                        <p:tgtEl>
                                          <p:spTgt spid="15380"/>
                                        </p:tgtEl>
                                      </p:cBhvr>
                                    </p:animEffect>
                                  </p:childTnLst>
                                </p:cTn>
                              </p:par>
                            </p:childTnLst>
                          </p:cTn>
                        </p:par>
                        <p:par>
                          <p:cTn id="78" fill="hold">
                            <p:stCondLst>
                              <p:cond delay="2000"/>
                            </p:stCondLst>
                            <p:childTnLst>
                              <p:par>
                                <p:cTn id="79" presetID="22" presetClass="entr" presetSubtype="4" fill="hold" grpId="0" nodeType="afterEffect">
                                  <p:stCondLst>
                                    <p:cond delay="0"/>
                                  </p:stCondLst>
                                  <p:childTnLst>
                                    <p:set>
                                      <p:cBhvr>
                                        <p:cTn id="80" dur="1" fill="hold">
                                          <p:stCondLst>
                                            <p:cond delay="0"/>
                                          </p:stCondLst>
                                        </p:cTn>
                                        <p:tgtEl>
                                          <p:spTgt spid="15387"/>
                                        </p:tgtEl>
                                        <p:attrNameLst>
                                          <p:attrName>style.visibility</p:attrName>
                                        </p:attrNameLst>
                                      </p:cBhvr>
                                      <p:to>
                                        <p:strVal val="visible"/>
                                      </p:to>
                                    </p:set>
                                    <p:animEffect transition="in" filter="wipe(down)">
                                      <p:cBhvr>
                                        <p:cTn id="81" dur="500"/>
                                        <p:tgtEl>
                                          <p:spTgt spid="15387"/>
                                        </p:tgtEl>
                                      </p:cBhvr>
                                    </p:animEffec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499"/>
                                          </p:stCondLst>
                                        </p:cTn>
                                        <p:tgtEl>
                                          <p:spTgt spid="15376"/>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499"/>
                                          </p:stCondLst>
                                        </p:cTn>
                                        <p:tgtEl>
                                          <p:spTgt spid="15390"/>
                                        </p:tgtEl>
                                        <p:attrNameLst>
                                          <p:attrName>style.visibility</p:attrName>
                                        </p:attrNameLst>
                                      </p:cBhvr>
                                      <p:to>
                                        <p:strVal val="visible"/>
                                      </p:to>
                                    </p:set>
                                  </p:childTnLst>
                                </p:cTn>
                              </p:par>
                            </p:childTnLst>
                          </p:cTn>
                        </p:par>
                        <p:par>
                          <p:cTn id="88" fill="hold">
                            <p:stCondLst>
                              <p:cond delay="500"/>
                            </p:stCondLst>
                            <p:childTnLst>
                              <p:par>
                                <p:cTn id="89" presetID="22" presetClass="entr" presetSubtype="4" fill="hold" grpId="0" nodeType="afterEffect">
                                  <p:stCondLst>
                                    <p:cond delay="0"/>
                                  </p:stCondLst>
                                  <p:childTnLst>
                                    <p:set>
                                      <p:cBhvr>
                                        <p:cTn id="90" dur="1" fill="hold">
                                          <p:stCondLst>
                                            <p:cond delay="0"/>
                                          </p:stCondLst>
                                        </p:cTn>
                                        <p:tgtEl>
                                          <p:spTgt spid="15379"/>
                                        </p:tgtEl>
                                        <p:attrNameLst>
                                          <p:attrName>style.visibility</p:attrName>
                                        </p:attrNameLst>
                                      </p:cBhvr>
                                      <p:to>
                                        <p:strVal val="visible"/>
                                      </p:to>
                                    </p:set>
                                    <p:animEffect transition="in" filter="wipe(down)">
                                      <p:cBhvr>
                                        <p:cTn id="91" dur="500"/>
                                        <p:tgtEl>
                                          <p:spTgt spid="15379"/>
                                        </p:tgtEl>
                                      </p:cBhvr>
                                    </p:animEffect>
                                  </p:childTnLst>
                                </p:cTn>
                              </p:par>
                            </p:childTnLst>
                          </p:cTn>
                        </p:par>
                        <p:par>
                          <p:cTn id="92" fill="hold">
                            <p:stCondLst>
                              <p:cond delay="1000"/>
                            </p:stCondLst>
                            <p:childTnLst>
                              <p:par>
                                <p:cTn id="93" presetID="22" presetClass="entr" presetSubtype="4" fill="hold" grpId="0" nodeType="afterEffect">
                                  <p:stCondLst>
                                    <p:cond delay="0"/>
                                  </p:stCondLst>
                                  <p:childTnLst>
                                    <p:set>
                                      <p:cBhvr>
                                        <p:cTn id="94" dur="1" fill="hold">
                                          <p:stCondLst>
                                            <p:cond delay="0"/>
                                          </p:stCondLst>
                                        </p:cTn>
                                        <p:tgtEl>
                                          <p:spTgt spid="15381"/>
                                        </p:tgtEl>
                                        <p:attrNameLst>
                                          <p:attrName>style.visibility</p:attrName>
                                        </p:attrNameLst>
                                      </p:cBhvr>
                                      <p:to>
                                        <p:strVal val="visible"/>
                                      </p:to>
                                    </p:set>
                                    <p:animEffect transition="in" filter="wipe(down)">
                                      <p:cBhvr>
                                        <p:cTn id="95" dur="500"/>
                                        <p:tgtEl>
                                          <p:spTgt spid="15381"/>
                                        </p:tgtEl>
                                      </p:cBhvr>
                                    </p:animEffect>
                                  </p:childTnLst>
                                </p:cTn>
                              </p:par>
                              <p:par>
                                <p:cTn id="96" presetID="1" presetClass="entr" presetSubtype="0" fill="hold" grpId="0" nodeType="withEffect">
                                  <p:stCondLst>
                                    <p:cond delay="0"/>
                                  </p:stCondLst>
                                  <p:childTnLst>
                                    <p:set>
                                      <p:cBhvr>
                                        <p:cTn id="97" dur="1" fill="hold">
                                          <p:stCondLst>
                                            <p:cond delay="499"/>
                                          </p:stCondLst>
                                        </p:cTn>
                                        <p:tgtEl>
                                          <p:spTgt spid="15382"/>
                                        </p:tgtEl>
                                        <p:attrNameLst>
                                          <p:attrName>style.visibility</p:attrName>
                                        </p:attrNameLst>
                                      </p:cBhvr>
                                      <p:to>
                                        <p:strVal val="visible"/>
                                      </p:to>
                                    </p:set>
                                  </p:childTnLst>
                                </p:cTn>
                              </p:par>
                            </p:childTnLst>
                          </p:cTn>
                        </p:par>
                        <p:par>
                          <p:cTn id="98" fill="hold">
                            <p:stCondLst>
                              <p:cond delay="1500"/>
                            </p:stCondLst>
                            <p:childTnLst>
                              <p:par>
                                <p:cTn id="99" presetID="3" presetClass="entr" presetSubtype="0" fill="hold" grpId="0" nodeType="afterEffect">
                                  <p:stCondLst>
                                    <p:cond delay="0"/>
                                  </p:stCondLst>
                                  <p:childTnLst>
                                    <p:set>
                                      <p:cBhvr>
                                        <p:cTn id="100" dur="1" fill="hold">
                                          <p:stCondLst>
                                            <p:cond delay="499"/>
                                          </p:stCondLst>
                                        </p:cTn>
                                        <p:tgtEl>
                                          <p:spTgt spid="15386"/>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3" presetClass="entr" presetSubtype="0" fill="hold" grpId="0" nodeType="clickEffect">
                                  <p:stCondLst>
                                    <p:cond delay="0"/>
                                  </p:stCondLst>
                                  <p:childTnLst>
                                    <p:set>
                                      <p:cBhvr>
                                        <p:cTn id="104" dur="1" fill="hold">
                                          <p:stCondLst>
                                            <p:cond delay="499"/>
                                          </p:stCondLst>
                                        </p:cTn>
                                        <p:tgtEl>
                                          <p:spTgt spid="153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autoUpdateAnimBg="0"/>
      <p:bldP spid="15364" grpId="0" animBg="1" autoUpdateAnimBg="0"/>
      <p:bldP spid="15365" grpId="0" animBg="1" autoUpdateAnimBg="0"/>
      <p:bldP spid="15366" grpId="0" animBg="1"/>
      <p:bldP spid="15367" grpId="0" animBg="1"/>
      <p:bldP spid="15368" grpId="0" animBg="1"/>
      <p:bldP spid="15369" grpId="0" animBg="1" autoUpdateAnimBg="0"/>
      <p:bldP spid="15370" grpId="0" animBg="1" autoUpdateAnimBg="0"/>
      <p:bldP spid="15371" grpId="0" animBg="1" autoUpdateAnimBg="0"/>
      <p:bldP spid="15372" grpId="0" animBg="1"/>
      <p:bldP spid="15373" grpId="0" animBg="1"/>
      <p:bldP spid="15374" grpId="0" animBg="1"/>
      <p:bldP spid="15375" grpId="0" animBg="1"/>
      <p:bldP spid="15376" grpId="0" animBg="1" autoUpdateAnimBg="0"/>
      <p:bldP spid="15377" grpId="0" animBg="1"/>
      <p:bldP spid="15378" grpId="0" animBg="1" autoUpdateAnimBg="0"/>
      <p:bldP spid="15379" grpId="0" animBg="1"/>
      <p:bldP spid="15380" grpId="0" animBg="1"/>
      <p:bldP spid="15381" grpId="0" animBg="1"/>
      <p:bldP spid="15382" grpId="0" animBg="1" autoUpdateAnimBg="0"/>
      <p:bldP spid="15383" grpId="0" animBg="1" autoUpdateAnimBg="0"/>
      <p:bldP spid="15384" grpId="0" animBg="1" autoUpdateAnimBg="0"/>
      <p:bldP spid="15385" grpId="0" animBg="1" autoUpdateAnimBg="0"/>
      <p:bldP spid="15386" grpId="0" animBg="1"/>
      <p:bldP spid="15387" grpId="0" animBg="1"/>
      <p:bldP spid="15388" grpId="0" animBg="1"/>
      <p:bldP spid="15389" grpId="0" animBg="1"/>
      <p:bldP spid="15390"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9393" name="Group 2"/>
          <p:cNvGrpSpPr>
            <a:grpSpLocks/>
          </p:cNvGrpSpPr>
          <p:nvPr/>
        </p:nvGrpSpPr>
        <p:grpSpPr bwMode="auto">
          <a:xfrm>
            <a:off x="838200" y="1600200"/>
            <a:ext cx="5867400" cy="3048000"/>
            <a:chOff x="528" y="1008"/>
            <a:chExt cx="3696" cy="1920"/>
          </a:xfrm>
        </p:grpSpPr>
        <p:grpSp>
          <p:nvGrpSpPr>
            <p:cNvPr id="59406" name="Group 3"/>
            <p:cNvGrpSpPr>
              <a:grpSpLocks/>
            </p:cNvGrpSpPr>
            <p:nvPr/>
          </p:nvGrpSpPr>
          <p:grpSpPr bwMode="auto">
            <a:xfrm>
              <a:off x="528" y="1008"/>
              <a:ext cx="3696" cy="1920"/>
              <a:chOff x="528" y="1008"/>
              <a:chExt cx="3696" cy="1920"/>
            </a:xfrm>
          </p:grpSpPr>
          <p:sp>
            <p:nvSpPr>
              <p:cNvPr id="59412" name="Rectangle 4"/>
              <p:cNvSpPr>
                <a:spLocks noChangeArrowheads="1"/>
              </p:cNvSpPr>
              <p:nvPr/>
            </p:nvSpPr>
            <p:spPr bwMode="auto">
              <a:xfrm>
                <a:off x="1824" y="1440"/>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13" name="Rectangle 5"/>
              <p:cNvSpPr>
                <a:spLocks noChangeArrowheads="1"/>
              </p:cNvSpPr>
              <p:nvPr/>
            </p:nvSpPr>
            <p:spPr bwMode="auto">
              <a:xfrm>
                <a:off x="1104" y="1440"/>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14" name="Rectangle 6"/>
              <p:cNvSpPr>
                <a:spLocks noChangeArrowheads="1"/>
              </p:cNvSpPr>
              <p:nvPr/>
            </p:nvSpPr>
            <p:spPr bwMode="auto">
              <a:xfrm>
                <a:off x="1824" y="1872"/>
                <a:ext cx="528" cy="192"/>
              </a:xfrm>
              <a:prstGeom prst="rect">
                <a:avLst/>
              </a:prstGeom>
              <a:solidFill>
                <a:srgbClr val="00FF00"/>
              </a:solidFill>
              <a:ln w="9525">
                <a:solidFill>
                  <a:srgbClr val="339966"/>
                </a:solidFill>
                <a:miter lim="800000"/>
                <a:headEnd/>
                <a:tailEnd/>
              </a:ln>
            </p:spPr>
            <p:txBody>
              <a:bodyPr wrap="none" anchor="ctr"/>
              <a:lstStyle/>
              <a:p>
                <a:pPr algn="ctr"/>
                <a:endParaRPr lang="en-US" sz="1400">
                  <a:latin typeface="Calibri" pitchFamily="34" charset="0"/>
                  <a:cs typeface="Arial" charset="0"/>
                </a:endParaRPr>
              </a:p>
            </p:txBody>
          </p:sp>
          <p:sp>
            <p:nvSpPr>
              <p:cNvPr id="59415" name="Rectangle 7"/>
              <p:cNvSpPr>
                <a:spLocks noChangeArrowheads="1"/>
              </p:cNvSpPr>
              <p:nvPr/>
            </p:nvSpPr>
            <p:spPr bwMode="auto">
              <a:xfrm>
                <a:off x="1104" y="1872"/>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16" name="Rectangle 8"/>
              <p:cNvSpPr>
                <a:spLocks noChangeArrowheads="1"/>
              </p:cNvSpPr>
              <p:nvPr/>
            </p:nvSpPr>
            <p:spPr bwMode="auto">
              <a:xfrm>
                <a:off x="2160" y="2304"/>
                <a:ext cx="528" cy="192"/>
              </a:xfrm>
              <a:prstGeom prst="rect">
                <a:avLst/>
              </a:prstGeom>
              <a:solidFill>
                <a:srgbClr val="00FF00"/>
              </a:solidFill>
              <a:ln w="9525">
                <a:solidFill>
                  <a:srgbClr val="339966"/>
                </a:solidFill>
                <a:miter lim="800000"/>
                <a:headEnd/>
                <a:tailEnd/>
              </a:ln>
            </p:spPr>
            <p:txBody>
              <a:bodyPr wrap="none" anchor="ctr"/>
              <a:lstStyle/>
              <a:p>
                <a:pPr algn="ctr"/>
                <a:endParaRPr lang="en-US" sz="1400">
                  <a:latin typeface="Calibri" pitchFamily="34" charset="0"/>
                  <a:cs typeface="Arial" charset="0"/>
                </a:endParaRPr>
              </a:p>
            </p:txBody>
          </p:sp>
          <p:sp>
            <p:nvSpPr>
              <p:cNvPr id="59417" name="Rectangle 9"/>
              <p:cNvSpPr>
                <a:spLocks noChangeArrowheads="1"/>
              </p:cNvSpPr>
              <p:nvPr/>
            </p:nvSpPr>
            <p:spPr bwMode="auto">
              <a:xfrm>
                <a:off x="1488" y="2304"/>
                <a:ext cx="528" cy="192"/>
              </a:xfrm>
              <a:prstGeom prst="rect">
                <a:avLst/>
              </a:prstGeom>
              <a:solidFill>
                <a:srgbClr val="00FF00"/>
              </a:solidFill>
              <a:ln w="9525">
                <a:solidFill>
                  <a:srgbClr val="339966"/>
                </a:solidFill>
                <a:miter lim="800000"/>
                <a:headEnd/>
                <a:tailEnd/>
              </a:ln>
            </p:spPr>
            <p:txBody>
              <a:bodyPr wrap="none" anchor="ctr"/>
              <a:lstStyle/>
              <a:p>
                <a:pPr algn="ctr"/>
                <a:endParaRPr lang="en-US" sz="1400">
                  <a:latin typeface="Calibri" pitchFamily="34" charset="0"/>
                  <a:cs typeface="Arial" charset="0"/>
                </a:endParaRPr>
              </a:p>
            </p:txBody>
          </p:sp>
          <p:sp>
            <p:nvSpPr>
              <p:cNvPr id="59418" name="Rectangle 10"/>
              <p:cNvSpPr>
                <a:spLocks noChangeArrowheads="1"/>
              </p:cNvSpPr>
              <p:nvPr/>
            </p:nvSpPr>
            <p:spPr bwMode="auto">
              <a:xfrm>
                <a:off x="816" y="2304"/>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19" name="Rectangle 11"/>
              <p:cNvSpPr>
                <a:spLocks noChangeArrowheads="1"/>
              </p:cNvSpPr>
              <p:nvPr/>
            </p:nvSpPr>
            <p:spPr bwMode="auto">
              <a:xfrm>
                <a:off x="2448"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sz="1400">
                  <a:latin typeface="Calibri" pitchFamily="34" charset="0"/>
                  <a:cs typeface="Arial" charset="0"/>
                </a:endParaRPr>
              </a:p>
            </p:txBody>
          </p:sp>
          <p:sp>
            <p:nvSpPr>
              <p:cNvPr id="59420" name="Rectangle 12"/>
              <p:cNvSpPr>
                <a:spLocks noChangeArrowheads="1"/>
              </p:cNvSpPr>
              <p:nvPr/>
            </p:nvSpPr>
            <p:spPr bwMode="auto">
              <a:xfrm>
                <a:off x="1824"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sz="1400">
                  <a:latin typeface="Calibri" pitchFamily="34" charset="0"/>
                  <a:cs typeface="Arial" charset="0"/>
                </a:endParaRPr>
              </a:p>
            </p:txBody>
          </p:sp>
          <p:sp>
            <p:nvSpPr>
              <p:cNvPr id="59421" name="Rectangle 13"/>
              <p:cNvSpPr>
                <a:spLocks noChangeArrowheads="1"/>
              </p:cNvSpPr>
              <p:nvPr/>
            </p:nvSpPr>
            <p:spPr bwMode="auto">
              <a:xfrm>
                <a:off x="1152"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sz="1400">
                  <a:latin typeface="Calibri" pitchFamily="34" charset="0"/>
                  <a:cs typeface="Arial" charset="0"/>
                </a:endParaRPr>
              </a:p>
            </p:txBody>
          </p:sp>
          <p:sp>
            <p:nvSpPr>
              <p:cNvPr id="59422" name="Rectangle 14"/>
              <p:cNvSpPr>
                <a:spLocks noChangeArrowheads="1"/>
              </p:cNvSpPr>
              <p:nvPr/>
            </p:nvSpPr>
            <p:spPr bwMode="auto">
              <a:xfrm>
                <a:off x="528" y="2736"/>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23" name="Rectangle 15"/>
              <p:cNvSpPr>
                <a:spLocks noChangeArrowheads="1"/>
              </p:cNvSpPr>
              <p:nvPr/>
            </p:nvSpPr>
            <p:spPr bwMode="auto">
              <a:xfrm>
                <a:off x="1488" y="1008"/>
                <a:ext cx="528" cy="192"/>
              </a:xfrm>
              <a:prstGeom prst="rect">
                <a:avLst/>
              </a:prstGeom>
              <a:solidFill>
                <a:srgbClr val="FFFF00"/>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cxnSp>
            <p:nvCxnSpPr>
              <p:cNvPr id="59424" name="AutoShape 16"/>
              <p:cNvCxnSpPr>
                <a:cxnSpLocks noChangeShapeType="1"/>
                <a:stCxn id="59413" idx="0"/>
                <a:endCxn id="59423" idx="2"/>
              </p:cNvCxnSpPr>
              <p:nvPr/>
            </p:nvCxnSpPr>
            <p:spPr bwMode="auto">
              <a:xfrm flipV="1">
                <a:off x="1368" y="1200"/>
                <a:ext cx="384" cy="240"/>
              </a:xfrm>
              <a:prstGeom prst="straightConnector1">
                <a:avLst/>
              </a:prstGeom>
              <a:noFill/>
              <a:ln w="9525">
                <a:solidFill>
                  <a:schemeClr val="tx1"/>
                </a:solidFill>
                <a:round/>
                <a:headEnd/>
                <a:tailEnd type="triangle" w="med" len="med"/>
              </a:ln>
            </p:spPr>
          </p:cxnSp>
          <p:cxnSp>
            <p:nvCxnSpPr>
              <p:cNvPr id="59425" name="AutoShape 17"/>
              <p:cNvCxnSpPr>
                <a:cxnSpLocks noChangeShapeType="1"/>
                <a:stCxn id="59412" idx="0"/>
                <a:endCxn id="59423" idx="2"/>
              </p:cNvCxnSpPr>
              <p:nvPr/>
            </p:nvCxnSpPr>
            <p:spPr bwMode="auto">
              <a:xfrm flipH="1" flipV="1">
                <a:off x="1752" y="1200"/>
                <a:ext cx="336" cy="240"/>
              </a:xfrm>
              <a:prstGeom prst="straightConnector1">
                <a:avLst/>
              </a:prstGeom>
              <a:noFill/>
              <a:ln w="9525">
                <a:solidFill>
                  <a:schemeClr val="tx1"/>
                </a:solidFill>
                <a:round/>
                <a:headEnd/>
                <a:tailEnd type="triangle" w="med" len="med"/>
              </a:ln>
            </p:spPr>
          </p:cxnSp>
          <p:cxnSp>
            <p:nvCxnSpPr>
              <p:cNvPr id="59426" name="AutoShape 18"/>
              <p:cNvCxnSpPr>
                <a:cxnSpLocks noChangeShapeType="1"/>
                <a:stCxn id="59415" idx="0"/>
                <a:endCxn id="59413" idx="2"/>
              </p:cNvCxnSpPr>
              <p:nvPr/>
            </p:nvCxnSpPr>
            <p:spPr bwMode="auto">
              <a:xfrm flipV="1">
                <a:off x="1368" y="1632"/>
                <a:ext cx="0" cy="240"/>
              </a:xfrm>
              <a:prstGeom prst="straightConnector1">
                <a:avLst/>
              </a:prstGeom>
              <a:noFill/>
              <a:ln w="9525">
                <a:solidFill>
                  <a:schemeClr val="tx1"/>
                </a:solidFill>
                <a:round/>
                <a:headEnd/>
                <a:tailEnd type="triangle" w="med" len="med"/>
              </a:ln>
            </p:spPr>
          </p:cxnSp>
          <p:cxnSp>
            <p:nvCxnSpPr>
              <p:cNvPr id="59427" name="AutoShape 19"/>
              <p:cNvCxnSpPr>
                <a:cxnSpLocks noChangeShapeType="1"/>
                <a:stCxn id="59415" idx="0"/>
                <a:endCxn id="59412" idx="2"/>
              </p:cNvCxnSpPr>
              <p:nvPr/>
            </p:nvCxnSpPr>
            <p:spPr bwMode="auto">
              <a:xfrm flipV="1">
                <a:off x="1368" y="1632"/>
                <a:ext cx="720" cy="240"/>
              </a:xfrm>
              <a:prstGeom prst="straightConnector1">
                <a:avLst/>
              </a:prstGeom>
              <a:noFill/>
              <a:ln w="9525">
                <a:solidFill>
                  <a:schemeClr val="tx1"/>
                </a:solidFill>
                <a:round/>
                <a:headEnd/>
                <a:tailEnd type="triangle" w="med" len="med"/>
              </a:ln>
            </p:spPr>
          </p:cxnSp>
          <p:cxnSp>
            <p:nvCxnSpPr>
              <p:cNvPr id="59428" name="AutoShape 20"/>
              <p:cNvCxnSpPr>
                <a:cxnSpLocks noChangeShapeType="1"/>
                <a:stCxn id="59414" idx="0"/>
                <a:endCxn id="59412" idx="2"/>
              </p:cNvCxnSpPr>
              <p:nvPr/>
            </p:nvCxnSpPr>
            <p:spPr bwMode="auto">
              <a:xfrm flipV="1">
                <a:off x="2088" y="1632"/>
                <a:ext cx="0" cy="240"/>
              </a:xfrm>
              <a:prstGeom prst="straightConnector1">
                <a:avLst/>
              </a:prstGeom>
              <a:noFill/>
              <a:ln w="9525">
                <a:solidFill>
                  <a:schemeClr val="tx1"/>
                </a:solidFill>
                <a:round/>
                <a:headEnd/>
                <a:tailEnd type="triangle" w="med" len="med"/>
              </a:ln>
            </p:spPr>
          </p:cxnSp>
          <p:cxnSp>
            <p:nvCxnSpPr>
              <p:cNvPr id="59429" name="AutoShape 21"/>
              <p:cNvCxnSpPr>
                <a:cxnSpLocks noChangeShapeType="1"/>
                <a:stCxn id="59418" idx="0"/>
                <a:endCxn id="59415" idx="2"/>
              </p:cNvCxnSpPr>
              <p:nvPr/>
            </p:nvCxnSpPr>
            <p:spPr bwMode="auto">
              <a:xfrm flipV="1">
                <a:off x="1080" y="2064"/>
                <a:ext cx="288" cy="240"/>
              </a:xfrm>
              <a:prstGeom prst="straightConnector1">
                <a:avLst/>
              </a:prstGeom>
              <a:noFill/>
              <a:ln w="9525">
                <a:solidFill>
                  <a:schemeClr val="tx1"/>
                </a:solidFill>
                <a:round/>
                <a:headEnd/>
                <a:tailEnd type="triangle" w="med" len="med"/>
              </a:ln>
            </p:spPr>
          </p:cxnSp>
          <p:cxnSp>
            <p:nvCxnSpPr>
              <p:cNvPr id="59430" name="AutoShape 22"/>
              <p:cNvCxnSpPr>
                <a:cxnSpLocks noChangeShapeType="1"/>
                <a:stCxn id="59422" idx="0"/>
                <a:endCxn id="59418" idx="2"/>
              </p:cNvCxnSpPr>
              <p:nvPr/>
            </p:nvCxnSpPr>
            <p:spPr bwMode="auto">
              <a:xfrm flipV="1">
                <a:off x="792" y="2496"/>
                <a:ext cx="288" cy="240"/>
              </a:xfrm>
              <a:prstGeom prst="straightConnector1">
                <a:avLst/>
              </a:prstGeom>
              <a:noFill/>
              <a:ln w="9525">
                <a:solidFill>
                  <a:schemeClr val="tx1"/>
                </a:solidFill>
                <a:round/>
                <a:headEnd/>
                <a:tailEnd type="triangle" w="med" len="med"/>
              </a:ln>
            </p:spPr>
          </p:cxnSp>
          <p:cxnSp>
            <p:nvCxnSpPr>
              <p:cNvPr id="59431" name="AutoShape 23"/>
              <p:cNvCxnSpPr>
                <a:cxnSpLocks noChangeShapeType="1"/>
                <a:stCxn id="59421" idx="0"/>
                <a:endCxn id="59418" idx="2"/>
              </p:cNvCxnSpPr>
              <p:nvPr/>
            </p:nvCxnSpPr>
            <p:spPr bwMode="auto">
              <a:xfrm flipH="1" flipV="1">
                <a:off x="1080" y="2496"/>
                <a:ext cx="336" cy="240"/>
              </a:xfrm>
              <a:prstGeom prst="straightConnector1">
                <a:avLst/>
              </a:prstGeom>
              <a:noFill/>
              <a:ln w="9525">
                <a:solidFill>
                  <a:schemeClr val="tx1"/>
                </a:solidFill>
                <a:round/>
                <a:headEnd/>
                <a:tailEnd type="triangle" w="med" len="med"/>
              </a:ln>
            </p:spPr>
          </p:cxnSp>
          <p:sp>
            <p:nvSpPr>
              <p:cNvPr id="59432" name="Rectangle 24"/>
              <p:cNvSpPr>
                <a:spLocks noChangeArrowheads="1"/>
              </p:cNvSpPr>
              <p:nvPr/>
            </p:nvSpPr>
            <p:spPr bwMode="auto">
              <a:xfrm>
                <a:off x="2832" y="1008"/>
                <a:ext cx="528" cy="192"/>
              </a:xfrm>
              <a:prstGeom prst="rect">
                <a:avLst/>
              </a:prstGeom>
              <a:solidFill>
                <a:srgbClr val="00CCFF"/>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3" name="Rectangle 25"/>
              <p:cNvSpPr>
                <a:spLocks noChangeArrowheads="1"/>
              </p:cNvSpPr>
              <p:nvPr/>
            </p:nvSpPr>
            <p:spPr bwMode="auto">
              <a:xfrm>
                <a:off x="3696" y="2304"/>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4" name="Rectangle 26"/>
              <p:cNvSpPr>
                <a:spLocks noChangeArrowheads="1"/>
              </p:cNvSpPr>
              <p:nvPr/>
            </p:nvSpPr>
            <p:spPr bwMode="auto">
              <a:xfrm>
                <a:off x="2496" y="1440"/>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5" name="Rectangle 27"/>
              <p:cNvSpPr>
                <a:spLocks noChangeArrowheads="1"/>
              </p:cNvSpPr>
              <p:nvPr/>
            </p:nvSpPr>
            <p:spPr bwMode="auto">
              <a:xfrm>
                <a:off x="3120" y="1872"/>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6" name="Rectangle 28"/>
              <p:cNvSpPr>
                <a:spLocks noChangeArrowheads="1"/>
              </p:cNvSpPr>
              <p:nvPr/>
            </p:nvSpPr>
            <p:spPr bwMode="auto">
              <a:xfrm>
                <a:off x="2448" y="1872"/>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7" name="Rectangle 29"/>
              <p:cNvSpPr>
                <a:spLocks noChangeArrowheads="1"/>
              </p:cNvSpPr>
              <p:nvPr/>
            </p:nvSpPr>
            <p:spPr bwMode="auto">
              <a:xfrm>
                <a:off x="3072" y="2304"/>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8" name="Rectangle 30"/>
              <p:cNvSpPr>
                <a:spLocks noChangeArrowheads="1"/>
              </p:cNvSpPr>
              <p:nvPr/>
            </p:nvSpPr>
            <p:spPr bwMode="auto">
              <a:xfrm>
                <a:off x="3696" y="2736"/>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sp>
            <p:nvSpPr>
              <p:cNvPr id="59439" name="Rectangle 31"/>
              <p:cNvSpPr>
                <a:spLocks noChangeArrowheads="1"/>
              </p:cNvSpPr>
              <p:nvPr/>
            </p:nvSpPr>
            <p:spPr bwMode="auto">
              <a:xfrm>
                <a:off x="3072" y="2736"/>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cxnSp>
            <p:nvCxnSpPr>
              <p:cNvPr id="59440" name="AutoShape 32"/>
              <p:cNvCxnSpPr>
                <a:cxnSpLocks noChangeShapeType="1"/>
                <a:stCxn id="59436" idx="0"/>
                <a:endCxn id="59434" idx="2"/>
              </p:cNvCxnSpPr>
              <p:nvPr/>
            </p:nvCxnSpPr>
            <p:spPr bwMode="auto">
              <a:xfrm flipV="1">
                <a:off x="2712" y="1632"/>
                <a:ext cx="48" cy="240"/>
              </a:xfrm>
              <a:prstGeom prst="straightConnector1">
                <a:avLst/>
              </a:prstGeom>
              <a:noFill/>
              <a:ln w="9525">
                <a:solidFill>
                  <a:schemeClr val="tx1"/>
                </a:solidFill>
                <a:round/>
                <a:headEnd/>
                <a:tailEnd type="triangle" w="med" len="med"/>
              </a:ln>
            </p:spPr>
          </p:cxnSp>
          <p:cxnSp>
            <p:nvCxnSpPr>
              <p:cNvPr id="59441" name="AutoShape 33"/>
              <p:cNvCxnSpPr>
                <a:cxnSpLocks noChangeShapeType="1"/>
                <a:stCxn id="59435" idx="0"/>
                <a:endCxn id="59451" idx="2"/>
              </p:cNvCxnSpPr>
              <p:nvPr/>
            </p:nvCxnSpPr>
            <p:spPr bwMode="auto">
              <a:xfrm flipV="1">
                <a:off x="3384" y="1632"/>
                <a:ext cx="48" cy="240"/>
              </a:xfrm>
              <a:prstGeom prst="straightConnector1">
                <a:avLst/>
              </a:prstGeom>
              <a:noFill/>
              <a:ln w="9525">
                <a:solidFill>
                  <a:schemeClr val="tx1"/>
                </a:solidFill>
                <a:round/>
                <a:headEnd/>
                <a:tailEnd type="triangle" w="med" len="med"/>
              </a:ln>
            </p:spPr>
          </p:cxnSp>
          <p:cxnSp>
            <p:nvCxnSpPr>
              <p:cNvPr id="59442" name="AutoShape 34"/>
              <p:cNvCxnSpPr>
                <a:cxnSpLocks noChangeShapeType="1"/>
                <a:endCxn id="59434" idx="2"/>
              </p:cNvCxnSpPr>
              <p:nvPr/>
            </p:nvCxnSpPr>
            <p:spPr bwMode="auto">
              <a:xfrm flipV="1">
                <a:off x="2088" y="1632"/>
                <a:ext cx="672" cy="240"/>
              </a:xfrm>
              <a:prstGeom prst="straightConnector1">
                <a:avLst/>
              </a:prstGeom>
              <a:noFill/>
              <a:ln w="9525">
                <a:solidFill>
                  <a:schemeClr val="tx1"/>
                </a:solidFill>
                <a:round/>
                <a:headEnd/>
                <a:tailEnd type="triangle" w="med" len="med"/>
              </a:ln>
            </p:spPr>
          </p:cxnSp>
          <p:cxnSp>
            <p:nvCxnSpPr>
              <p:cNvPr id="59443" name="AutoShape 35"/>
              <p:cNvCxnSpPr>
                <a:cxnSpLocks noChangeShapeType="1"/>
                <a:stCxn id="59434" idx="0"/>
                <a:endCxn id="59432" idx="2"/>
              </p:cNvCxnSpPr>
              <p:nvPr/>
            </p:nvCxnSpPr>
            <p:spPr bwMode="auto">
              <a:xfrm flipV="1">
                <a:off x="2760" y="1200"/>
                <a:ext cx="336" cy="240"/>
              </a:xfrm>
              <a:prstGeom prst="straightConnector1">
                <a:avLst/>
              </a:prstGeom>
              <a:noFill/>
              <a:ln w="9525">
                <a:solidFill>
                  <a:schemeClr val="tx1"/>
                </a:solidFill>
                <a:round/>
                <a:headEnd/>
                <a:tailEnd type="triangle" w="med" len="med"/>
              </a:ln>
            </p:spPr>
          </p:cxnSp>
          <p:cxnSp>
            <p:nvCxnSpPr>
              <p:cNvPr id="59444" name="AutoShape 36"/>
              <p:cNvCxnSpPr>
                <a:cxnSpLocks noChangeShapeType="1"/>
              </p:cNvCxnSpPr>
              <p:nvPr/>
            </p:nvCxnSpPr>
            <p:spPr bwMode="auto">
              <a:xfrm flipV="1">
                <a:off x="1752" y="2064"/>
                <a:ext cx="336" cy="240"/>
              </a:xfrm>
              <a:prstGeom prst="straightConnector1">
                <a:avLst/>
              </a:prstGeom>
              <a:noFill/>
              <a:ln w="9525">
                <a:solidFill>
                  <a:schemeClr val="tx1"/>
                </a:solidFill>
                <a:round/>
                <a:headEnd/>
                <a:tailEnd type="triangle" w="med" len="med"/>
              </a:ln>
            </p:spPr>
          </p:cxnSp>
          <p:cxnSp>
            <p:nvCxnSpPr>
              <p:cNvPr id="59445" name="AutoShape 37"/>
              <p:cNvCxnSpPr>
                <a:cxnSpLocks noChangeShapeType="1"/>
              </p:cNvCxnSpPr>
              <p:nvPr/>
            </p:nvCxnSpPr>
            <p:spPr bwMode="auto">
              <a:xfrm flipH="1" flipV="1">
                <a:off x="2088" y="2064"/>
                <a:ext cx="336" cy="240"/>
              </a:xfrm>
              <a:prstGeom prst="straightConnector1">
                <a:avLst/>
              </a:prstGeom>
              <a:noFill/>
              <a:ln w="9525">
                <a:solidFill>
                  <a:schemeClr val="tx1"/>
                </a:solidFill>
                <a:round/>
                <a:headEnd/>
                <a:tailEnd type="triangle" w="med" len="med"/>
              </a:ln>
            </p:spPr>
          </p:cxnSp>
          <p:cxnSp>
            <p:nvCxnSpPr>
              <p:cNvPr id="59446" name="AutoShape 38"/>
              <p:cNvCxnSpPr>
                <a:cxnSpLocks noChangeShapeType="1"/>
                <a:endCxn id="59436" idx="2"/>
              </p:cNvCxnSpPr>
              <p:nvPr/>
            </p:nvCxnSpPr>
            <p:spPr bwMode="auto">
              <a:xfrm flipV="1">
                <a:off x="2424" y="2064"/>
                <a:ext cx="288" cy="240"/>
              </a:xfrm>
              <a:prstGeom prst="straightConnector1">
                <a:avLst/>
              </a:prstGeom>
              <a:noFill/>
              <a:ln w="9525">
                <a:solidFill>
                  <a:schemeClr val="tx1"/>
                </a:solidFill>
                <a:round/>
                <a:headEnd/>
                <a:tailEnd type="triangle" w="med" len="med"/>
              </a:ln>
            </p:spPr>
          </p:cxnSp>
          <p:cxnSp>
            <p:nvCxnSpPr>
              <p:cNvPr id="59447" name="AutoShape 39"/>
              <p:cNvCxnSpPr>
                <a:cxnSpLocks noChangeShapeType="1"/>
                <a:stCxn id="59451" idx="0"/>
                <a:endCxn id="59432" idx="2"/>
              </p:cNvCxnSpPr>
              <p:nvPr/>
            </p:nvCxnSpPr>
            <p:spPr bwMode="auto">
              <a:xfrm flipH="1" flipV="1">
                <a:off x="3096" y="1200"/>
                <a:ext cx="336" cy="240"/>
              </a:xfrm>
              <a:prstGeom prst="straightConnector1">
                <a:avLst/>
              </a:prstGeom>
              <a:noFill/>
              <a:ln w="9525">
                <a:solidFill>
                  <a:schemeClr val="tx1"/>
                </a:solidFill>
                <a:round/>
                <a:headEnd/>
                <a:tailEnd type="triangle" w="med" len="med"/>
              </a:ln>
            </p:spPr>
          </p:cxnSp>
          <p:cxnSp>
            <p:nvCxnSpPr>
              <p:cNvPr id="59448" name="AutoShape 40"/>
              <p:cNvCxnSpPr>
                <a:cxnSpLocks noChangeShapeType="1"/>
              </p:cNvCxnSpPr>
              <p:nvPr/>
            </p:nvCxnSpPr>
            <p:spPr bwMode="auto">
              <a:xfrm flipV="1">
                <a:off x="1416" y="2496"/>
                <a:ext cx="336" cy="240"/>
              </a:xfrm>
              <a:prstGeom prst="straightConnector1">
                <a:avLst/>
              </a:prstGeom>
              <a:noFill/>
              <a:ln w="9525">
                <a:solidFill>
                  <a:schemeClr val="tx1"/>
                </a:solidFill>
                <a:round/>
                <a:headEnd/>
                <a:tailEnd type="triangle" w="med" len="med"/>
              </a:ln>
            </p:spPr>
          </p:cxnSp>
          <p:cxnSp>
            <p:nvCxnSpPr>
              <p:cNvPr id="59449" name="AutoShape 41"/>
              <p:cNvCxnSpPr>
                <a:cxnSpLocks noChangeShapeType="1"/>
              </p:cNvCxnSpPr>
              <p:nvPr/>
            </p:nvCxnSpPr>
            <p:spPr bwMode="auto">
              <a:xfrm flipH="1" flipV="1">
                <a:off x="1752" y="2496"/>
                <a:ext cx="336" cy="240"/>
              </a:xfrm>
              <a:prstGeom prst="straightConnector1">
                <a:avLst/>
              </a:prstGeom>
              <a:noFill/>
              <a:ln w="9525">
                <a:solidFill>
                  <a:schemeClr val="tx1"/>
                </a:solidFill>
                <a:round/>
                <a:headEnd/>
                <a:tailEnd type="triangle" w="med" len="med"/>
              </a:ln>
            </p:spPr>
          </p:cxnSp>
          <p:cxnSp>
            <p:nvCxnSpPr>
              <p:cNvPr id="59450" name="AutoShape 42"/>
              <p:cNvCxnSpPr>
                <a:cxnSpLocks noChangeShapeType="1"/>
              </p:cNvCxnSpPr>
              <p:nvPr/>
            </p:nvCxnSpPr>
            <p:spPr bwMode="auto">
              <a:xfrm flipH="1" flipV="1">
                <a:off x="2424" y="2496"/>
                <a:ext cx="288" cy="240"/>
              </a:xfrm>
              <a:prstGeom prst="straightConnector1">
                <a:avLst/>
              </a:prstGeom>
              <a:noFill/>
              <a:ln w="9525">
                <a:solidFill>
                  <a:schemeClr val="tx1"/>
                </a:solidFill>
                <a:round/>
                <a:headEnd/>
                <a:tailEnd type="triangle" w="med" len="med"/>
              </a:ln>
            </p:spPr>
          </p:cxnSp>
          <p:sp>
            <p:nvSpPr>
              <p:cNvPr id="59451" name="Rectangle 43"/>
              <p:cNvSpPr>
                <a:spLocks noChangeArrowheads="1"/>
              </p:cNvSpPr>
              <p:nvPr/>
            </p:nvSpPr>
            <p:spPr bwMode="auto">
              <a:xfrm>
                <a:off x="3168" y="1440"/>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sz="1400">
                  <a:latin typeface="Calibri" pitchFamily="34" charset="0"/>
                  <a:cs typeface="Arial" charset="0"/>
                </a:endParaRPr>
              </a:p>
            </p:txBody>
          </p:sp>
          <p:cxnSp>
            <p:nvCxnSpPr>
              <p:cNvPr id="59452" name="AutoShape 44"/>
              <p:cNvCxnSpPr>
                <a:cxnSpLocks noChangeShapeType="1"/>
                <a:endCxn id="59437" idx="2"/>
              </p:cNvCxnSpPr>
              <p:nvPr/>
            </p:nvCxnSpPr>
            <p:spPr bwMode="auto">
              <a:xfrm flipV="1">
                <a:off x="2712" y="2496"/>
                <a:ext cx="624" cy="240"/>
              </a:xfrm>
              <a:prstGeom prst="straightConnector1">
                <a:avLst/>
              </a:prstGeom>
              <a:noFill/>
              <a:ln w="9525">
                <a:solidFill>
                  <a:schemeClr val="tx1"/>
                </a:solidFill>
                <a:round/>
                <a:headEnd/>
                <a:tailEnd type="triangle" w="med" len="med"/>
              </a:ln>
            </p:spPr>
          </p:cxnSp>
          <p:cxnSp>
            <p:nvCxnSpPr>
              <p:cNvPr id="59453" name="AutoShape 45"/>
              <p:cNvCxnSpPr>
                <a:cxnSpLocks noChangeShapeType="1"/>
                <a:stCxn id="59439" idx="0"/>
                <a:endCxn id="59437" idx="2"/>
              </p:cNvCxnSpPr>
              <p:nvPr/>
            </p:nvCxnSpPr>
            <p:spPr bwMode="auto">
              <a:xfrm flipV="1">
                <a:off x="3336" y="2496"/>
                <a:ext cx="0" cy="240"/>
              </a:xfrm>
              <a:prstGeom prst="straightConnector1">
                <a:avLst/>
              </a:prstGeom>
              <a:noFill/>
              <a:ln w="9525">
                <a:solidFill>
                  <a:schemeClr val="tx1"/>
                </a:solidFill>
                <a:round/>
                <a:headEnd/>
                <a:tailEnd type="triangle" w="med" len="med"/>
              </a:ln>
            </p:spPr>
          </p:cxnSp>
          <p:cxnSp>
            <p:nvCxnSpPr>
              <p:cNvPr id="59454" name="AutoShape 46"/>
              <p:cNvCxnSpPr>
                <a:cxnSpLocks noChangeShapeType="1"/>
                <a:stCxn id="59438" idx="0"/>
                <a:endCxn id="59433" idx="2"/>
              </p:cNvCxnSpPr>
              <p:nvPr/>
            </p:nvCxnSpPr>
            <p:spPr bwMode="auto">
              <a:xfrm flipV="1">
                <a:off x="3960" y="2496"/>
                <a:ext cx="0" cy="240"/>
              </a:xfrm>
              <a:prstGeom prst="straightConnector1">
                <a:avLst/>
              </a:prstGeom>
              <a:noFill/>
              <a:ln w="9525">
                <a:solidFill>
                  <a:schemeClr val="tx1"/>
                </a:solidFill>
                <a:round/>
                <a:headEnd/>
                <a:tailEnd type="triangle" w="med" len="med"/>
              </a:ln>
            </p:spPr>
          </p:cxnSp>
          <p:cxnSp>
            <p:nvCxnSpPr>
              <p:cNvPr id="59455" name="AutoShape 47"/>
              <p:cNvCxnSpPr>
                <a:cxnSpLocks noChangeShapeType="1"/>
                <a:stCxn id="59433" idx="0"/>
                <a:endCxn id="59435" idx="2"/>
              </p:cNvCxnSpPr>
              <p:nvPr/>
            </p:nvCxnSpPr>
            <p:spPr bwMode="auto">
              <a:xfrm flipH="1" flipV="1">
                <a:off x="3384" y="2064"/>
                <a:ext cx="576" cy="240"/>
              </a:xfrm>
              <a:prstGeom prst="straightConnector1">
                <a:avLst/>
              </a:prstGeom>
              <a:noFill/>
              <a:ln w="9525">
                <a:solidFill>
                  <a:schemeClr val="tx1"/>
                </a:solidFill>
                <a:round/>
                <a:headEnd/>
                <a:tailEnd type="triangle" w="med" len="med"/>
              </a:ln>
            </p:spPr>
          </p:cxnSp>
          <p:cxnSp>
            <p:nvCxnSpPr>
              <p:cNvPr id="59456" name="AutoShape 48"/>
              <p:cNvCxnSpPr>
                <a:cxnSpLocks noChangeShapeType="1"/>
                <a:stCxn id="59437" idx="0"/>
                <a:endCxn id="59435" idx="2"/>
              </p:cNvCxnSpPr>
              <p:nvPr/>
            </p:nvCxnSpPr>
            <p:spPr bwMode="auto">
              <a:xfrm flipV="1">
                <a:off x="3336" y="2064"/>
                <a:ext cx="48" cy="240"/>
              </a:xfrm>
              <a:prstGeom prst="straightConnector1">
                <a:avLst/>
              </a:prstGeom>
              <a:noFill/>
              <a:ln w="9525">
                <a:solidFill>
                  <a:schemeClr val="tx1"/>
                </a:solidFill>
                <a:round/>
                <a:headEnd/>
                <a:tailEnd type="triangle" w="med" len="med"/>
              </a:ln>
            </p:spPr>
          </p:cxnSp>
        </p:grpSp>
        <p:cxnSp>
          <p:nvCxnSpPr>
            <p:cNvPr id="59407" name="AutoShape 49"/>
            <p:cNvCxnSpPr>
              <a:cxnSpLocks noChangeShapeType="1"/>
              <a:stCxn id="59417" idx="0"/>
              <a:endCxn id="59414" idx="2"/>
            </p:cNvCxnSpPr>
            <p:nvPr/>
          </p:nvCxnSpPr>
          <p:spPr bwMode="auto">
            <a:xfrm flipV="1">
              <a:off x="1752" y="2064"/>
              <a:ext cx="336" cy="240"/>
            </a:xfrm>
            <a:prstGeom prst="straightConnector1">
              <a:avLst/>
            </a:prstGeom>
            <a:noFill/>
            <a:ln w="9525">
              <a:solidFill>
                <a:schemeClr val="tx1"/>
              </a:solidFill>
              <a:round/>
              <a:headEnd/>
              <a:tailEnd type="triangle" w="med" len="med"/>
            </a:ln>
          </p:spPr>
        </p:cxnSp>
        <p:cxnSp>
          <p:nvCxnSpPr>
            <p:cNvPr id="59408" name="AutoShape 50"/>
            <p:cNvCxnSpPr>
              <a:cxnSpLocks noChangeShapeType="1"/>
              <a:stCxn id="59416" idx="0"/>
              <a:endCxn id="59414" idx="2"/>
            </p:cNvCxnSpPr>
            <p:nvPr/>
          </p:nvCxnSpPr>
          <p:spPr bwMode="auto">
            <a:xfrm flipH="1" flipV="1">
              <a:off x="2088" y="2064"/>
              <a:ext cx="336" cy="240"/>
            </a:xfrm>
            <a:prstGeom prst="straightConnector1">
              <a:avLst/>
            </a:prstGeom>
            <a:noFill/>
            <a:ln w="9525">
              <a:solidFill>
                <a:schemeClr val="tx1"/>
              </a:solidFill>
              <a:round/>
              <a:headEnd/>
              <a:tailEnd type="triangle" w="med" len="med"/>
            </a:ln>
          </p:spPr>
        </p:cxnSp>
        <p:cxnSp>
          <p:nvCxnSpPr>
            <p:cNvPr id="59409" name="AutoShape 51"/>
            <p:cNvCxnSpPr>
              <a:cxnSpLocks noChangeShapeType="1"/>
              <a:stCxn id="59421" idx="0"/>
              <a:endCxn id="59417" idx="2"/>
            </p:cNvCxnSpPr>
            <p:nvPr/>
          </p:nvCxnSpPr>
          <p:spPr bwMode="auto">
            <a:xfrm flipV="1">
              <a:off x="1416" y="2496"/>
              <a:ext cx="336" cy="240"/>
            </a:xfrm>
            <a:prstGeom prst="straightConnector1">
              <a:avLst/>
            </a:prstGeom>
            <a:noFill/>
            <a:ln w="9525">
              <a:solidFill>
                <a:schemeClr val="tx1"/>
              </a:solidFill>
              <a:round/>
              <a:headEnd/>
              <a:tailEnd type="triangle" w="med" len="med"/>
            </a:ln>
          </p:spPr>
        </p:cxnSp>
        <p:cxnSp>
          <p:nvCxnSpPr>
            <p:cNvPr id="59410" name="AutoShape 52"/>
            <p:cNvCxnSpPr>
              <a:cxnSpLocks noChangeShapeType="1"/>
              <a:stCxn id="59420" idx="0"/>
              <a:endCxn id="59417" idx="2"/>
            </p:cNvCxnSpPr>
            <p:nvPr/>
          </p:nvCxnSpPr>
          <p:spPr bwMode="auto">
            <a:xfrm flipH="1" flipV="1">
              <a:off x="1752" y="2496"/>
              <a:ext cx="336" cy="240"/>
            </a:xfrm>
            <a:prstGeom prst="straightConnector1">
              <a:avLst/>
            </a:prstGeom>
            <a:noFill/>
            <a:ln w="9525">
              <a:solidFill>
                <a:schemeClr val="tx1"/>
              </a:solidFill>
              <a:round/>
              <a:headEnd/>
              <a:tailEnd type="triangle" w="med" len="med"/>
            </a:ln>
          </p:spPr>
        </p:cxnSp>
        <p:cxnSp>
          <p:nvCxnSpPr>
            <p:cNvPr id="59411" name="AutoShape 53"/>
            <p:cNvCxnSpPr>
              <a:cxnSpLocks noChangeShapeType="1"/>
              <a:stCxn id="59419" idx="0"/>
              <a:endCxn id="59416" idx="2"/>
            </p:cNvCxnSpPr>
            <p:nvPr/>
          </p:nvCxnSpPr>
          <p:spPr bwMode="auto">
            <a:xfrm flipH="1" flipV="1">
              <a:off x="2424" y="2496"/>
              <a:ext cx="288" cy="240"/>
            </a:xfrm>
            <a:prstGeom prst="straightConnector1">
              <a:avLst/>
            </a:prstGeom>
            <a:noFill/>
            <a:ln w="9525">
              <a:solidFill>
                <a:schemeClr val="tx1"/>
              </a:solidFill>
              <a:round/>
              <a:headEnd/>
              <a:tailEnd type="triangle" w="med" len="med"/>
            </a:ln>
          </p:spPr>
        </p:cxnSp>
      </p:grpSp>
      <p:grpSp>
        <p:nvGrpSpPr>
          <p:cNvPr id="59394" name="Group 54"/>
          <p:cNvGrpSpPr>
            <a:grpSpLocks/>
          </p:cNvGrpSpPr>
          <p:nvPr/>
        </p:nvGrpSpPr>
        <p:grpSpPr bwMode="auto">
          <a:xfrm>
            <a:off x="6858000" y="2286000"/>
            <a:ext cx="1828800" cy="2362200"/>
            <a:chOff x="4320" y="1440"/>
            <a:chExt cx="1152" cy="1488"/>
          </a:xfrm>
        </p:grpSpPr>
        <p:sp>
          <p:nvSpPr>
            <p:cNvPr id="59403" name="Rectangle 55"/>
            <p:cNvSpPr>
              <a:spLocks noChangeArrowheads="1"/>
            </p:cNvSpPr>
            <p:nvPr/>
          </p:nvSpPr>
          <p:spPr bwMode="auto">
            <a:xfrm>
              <a:off x="4320" y="1440"/>
              <a:ext cx="1104" cy="192"/>
            </a:xfrm>
            <a:prstGeom prst="rect">
              <a:avLst/>
            </a:prstGeom>
            <a:noFill/>
            <a:ln w="9525">
              <a:noFill/>
              <a:miter lim="800000"/>
              <a:headEnd/>
              <a:tailEnd/>
            </a:ln>
          </p:spPr>
          <p:txBody>
            <a:bodyPr wrap="none" anchor="ctr"/>
            <a:lstStyle/>
            <a:p>
              <a:pPr algn="ctr"/>
              <a:r>
                <a:rPr lang="es-ES" sz="1200" b="1">
                  <a:latin typeface="Times New Roman" pitchFamily="18" charset="0"/>
                  <a:cs typeface="Arial" charset="0"/>
                </a:rPr>
                <a:t>Causas inmediatas</a:t>
              </a:r>
            </a:p>
          </p:txBody>
        </p:sp>
        <p:sp>
          <p:nvSpPr>
            <p:cNvPr id="59404" name="Rectangle 56"/>
            <p:cNvSpPr>
              <a:spLocks noChangeArrowheads="1"/>
            </p:cNvSpPr>
            <p:nvPr/>
          </p:nvSpPr>
          <p:spPr bwMode="auto">
            <a:xfrm>
              <a:off x="4320" y="1968"/>
              <a:ext cx="1104" cy="192"/>
            </a:xfrm>
            <a:prstGeom prst="rect">
              <a:avLst/>
            </a:prstGeom>
            <a:noFill/>
            <a:ln w="9525">
              <a:noFill/>
              <a:miter lim="800000"/>
              <a:headEnd/>
              <a:tailEnd/>
            </a:ln>
          </p:spPr>
          <p:txBody>
            <a:bodyPr wrap="none" anchor="ctr"/>
            <a:lstStyle/>
            <a:p>
              <a:pPr algn="ctr"/>
              <a:r>
                <a:rPr lang="es-ES" sz="1200" b="1" dirty="0">
                  <a:latin typeface="Times New Roman" pitchFamily="18" charset="0"/>
                  <a:cs typeface="Arial" charset="0"/>
                </a:rPr>
                <a:t>Causas </a:t>
              </a:r>
              <a:r>
                <a:rPr lang="es-ES" sz="1200" b="1" dirty="0" smtClean="0">
                  <a:latin typeface="Times New Roman" pitchFamily="18" charset="0"/>
                  <a:cs typeface="Arial" charset="0"/>
                </a:rPr>
                <a:t>subyacentes</a:t>
              </a:r>
              <a:endParaRPr lang="es-ES" sz="1200" b="1" dirty="0">
                <a:latin typeface="Times New Roman" pitchFamily="18" charset="0"/>
                <a:cs typeface="Arial" charset="0"/>
              </a:endParaRPr>
            </a:p>
          </p:txBody>
        </p:sp>
        <p:sp>
          <p:nvSpPr>
            <p:cNvPr id="59405" name="Rectangle 57"/>
            <p:cNvSpPr>
              <a:spLocks noChangeArrowheads="1"/>
            </p:cNvSpPr>
            <p:nvPr/>
          </p:nvSpPr>
          <p:spPr bwMode="auto">
            <a:xfrm>
              <a:off x="4368" y="2736"/>
              <a:ext cx="1104" cy="192"/>
            </a:xfrm>
            <a:prstGeom prst="rect">
              <a:avLst/>
            </a:prstGeom>
            <a:noFill/>
            <a:ln w="9525">
              <a:noFill/>
              <a:miter lim="800000"/>
              <a:headEnd/>
              <a:tailEnd/>
            </a:ln>
          </p:spPr>
          <p:txBody>
            <a:bodyPr wrap="none" anchor="ctr"/>
            <a:lstStyle/>
            <a:p>
              <a:pPr algn="ctr"/>
              <a:r>
                <a:rPr lang="es-ES" sz="1200" b="1">
                  <a:latin typeface="Times New Roman" pitchFamily="18" charset="0"/>
                  <a:cs typeface="Arial" charset="0"/>
                </a:rPr>
                <a:t>Causas de raíz</a:t>
              </a:r>
            </a:p>
          </p:txBody>
        </p:sp>
      </p:grpSp>
      <p:sp>
        <p:nvSpPr>
          <p:cNvPr id="59395" name="Rectangle 58"/>
          <p:cNvSpPr>
            <a:spLocks noChangeArrowheads="1"/>
          </p:cNvSpPr>
          <p:nvPr/>
        </p:nvSpPr>
        <p:spPr bwMode="auto">
          <a:xfrm>
            <a:off x="1403350" y="908050"/>
            <a:ext cx="2827338" cy="381000"/>
          </a:xfrm>
          <a:prstGeom prst="rect">
            <a:avLst/>
          </a:prstGeom>
          <a:solidFill>
            <a:schemeClr val="accent1"/>
          </a:solidFill>
          <a:ln w="9525">
            <a:solidFill>
              <a:schemeClr val="tx1"/>
            </a:solidFill>
            <a:miter lim="800000"/>
            <a:headEnd/>
            <a:tailEnd/>
          </a:ln>
        </p:spPr>
        <p:txBody>
          <a:bodyPr wrap="none" anchor="ctr"/>
          <a:lstStyle/>
          <a:p>
            <a:pPr algn="ctr"/>
            <a:r>
              <a:rPr lang="es-ES" sz="1600">
                <a:latin typeface="Times New Roman" pitchFamily="18" charset="0"/>
                <a:cs typeface="Arial" charset="0"/>
              </a:rPr>
              <a:t>Problema 1: VIH/SIDA</a:t>
            </a:r>
          </a:p>
        </p:txBody>
      </p:sp>
      <p:sp>
        <p:nvSpPr>
          <p:cNvPr id="59396" name="Rectangle 59"/>
          <p:cNvSpPr>
            <a:spLocks noChangeArrowheads="1"/>
          </p:cNvSpPr>
          <p:nvPr/>
        </p:nvSpPr>
        <p:spPr bwMode="auto">
          <a:xfrm>
            <a:off x="4643438" y="908050"/>
            <a:ext cx="2971800" cy="381000"/>
          </a:xfrm>
          <a:prstGeom prst="rect">
            <a:avLst/>
          </a:prstGeom>
          <a:solidFill>
            <a:schemeClr val="accent1"/>
          </a:solidFill>
          <a:ln w="9525">
            <a:solidFill>
              <a:schemeClr val="tx1"/>
            </a:solidFill>
            <a:miter lim="800000"/>
            <a:headEnd/>
            <a:tailEnd/>
          </a:ln>
        </p:spPr>
        <p:txBody>
          <a:bodyPr wrap="none" anchor="ctr"/>
          <a:lstStyle/>
          <a:p>
            <a:pPr algn="ctr"/>
            <a:r>
              <a:rPr lang="es-ES" sz="1600">
                <a:latin typeface="Times New Roman" pitchFamily="18" charset="0"/>
                <a:cs typeface="Arial" charset="0"/>
              </a:rPr>
              <a:t>Problema 2: Educación de niñas</a:t>
            </a:r>
          </a:p>
        </p:txBody>
      </p:sp>
      <p:grpSp>
        <p:nvGrpSpPr>
          <p:cNvPr id="5" name="Group 60"/>
          <p:cNvGrpSpPr>
            <a:grpSpLocks/>
          </p:cNvGrpSpPr>
          <p:nvPr/>
        </p:nvGrpSpPr>
        <p:grpSpPr bwMode="auto">
          <a:xfrm>
            <a:off x="1447800" y="2438400"/>
            <a:ext cx="3581400" cy="3276600"/>
            <a:chOff x="912" y="1536"/>
            <a:chExt cx="2256" cy="2064"/>
          </a:xfrm>
        </p:grpSpPr>
        <p:grpSp>
          <p:nvGrpSpPr>
            <p:cNvPr id="59398" name="Group 61"/>
            <p:cNvGrpSpPr>
              <a:grpSpLocks/>
            </p:cNvGrpSpPr>
            <p:nvPr/>
          </p:nvGrpSpPr>
          <p:grpSpPr bwMode="auto">
            <a:xfrm>
              <a:off x="912" y="1536"/>
              <a:ext cx="2256" cy="1440"/>
              <a:chOff x="912" y="1536"/>
              <a:chExt cx="2256" cy="1440"/>
            </a:xfrm>
          </p:grpSpPr>
          <p:sp>
            <p:nvSpPr>
              <p:cNvPr id="59400" name="Line 62"/>
              <p:cNvSpPr>
                <a:spLocks noChangeShapeType="1"/>
              </p:cNvSpPr>
              <p:nvPr/>
            </p:nvSpPr>
            <p:spPr bwMode="auto">
              <a:xfrm flipH="1">
                <a:off x="912" y="1536"/>
                <a:ext cx="1200" cy="1440"/>
              </a:xfrm>
              <a:prstGeom prst="line">
                <a:avLst/>
              </a:prstGeom>
              <a:noFill/>
              <a:ln w="76200">
                <a:solidFill>
                  <a:schemeClr val="tx1"/>
                </a:solidFill>
                <a:round/>
                <a:headEnd/>
                <a:tailEnd/>
              </a:ln>
            </p:spPr>
            <p:txBody>
              <a:bodyPr/>
              <a:lstStyle/>
              <a:p>
                <a:endParaRPr lang="en-US" sz="1400"/>
              </a:p>
            </p:txBody>
          </p:sp>
          <p:sp>
            <p:nvSpPr>
              <p:cNvPr id="59401" name="Line 63"/>
              <p:cNvSpPr>
                <a:spLocks noChangeShapeType="1"/>
              </p:cNvSpPr>
              <p:nvPr/>
            </p:nvSpPr>
            <p:spPr bwMode="auto">
              <a:xfrm>
                <a:off x="960" y="2976"/>
                <a:ext cx="2208" cy="0"/>
              </a:xfrm>
              <a:prstGeom prst="line">
                <a:avLst/>
              </a:prstGeom>
              <a:noFill/>
              <a:ln w="76200">
                <a:solidFill>
                  <a:schemeClr val="tx1"/>
                </a:solidFill>
                <a:round/>
                <a:headEnd/>
                <a:tailEnd/>
              </a:ln>
            </p:spPr>
            <p:txBody>
              <a:bodyPr/>
              <a:lstStyle/>
              <a:p>
                <a:endParaRPr lang="en-US" sz="1400"/>
              </a:p>
            </p:txBody>
          </p:sp>
          <p:sp>
            <p:nvSpPr>
              <p:cNvPr id="59402" name="Line 64"/>
              <p:cNvSpPr>
                <a:spLocks noChangeShapeType="1"/>
              </p:cNvSpPr>
              <p:nvPr/>
            </p:nvSpPr>
            <p:spPr bwMode="auto">
              <a:xfrm>
                <a:off x="2112" y="1536"/>
                <a:ext cx="1056" cy="1440"/>
              </a:xfrm>
              <a:prstGeom prst="line">
                <a:avLst/>
              </a:prstGeom>
              <a:noFill/>
              <a:ln w="76200">
                <a:solidFill>
                  <a:schemeClr val="tx1"/>
                </a:solidFill>
                <a:round/>
                <a:headEnd/>
                <a:tailEnd/>
              </a:ln>
            </p:spPr>
            <p:txBody>
              <a:bodyPr/>
              <a:lstStyle/>
              <a:p>
                <a:endParaRPr lang="en-US" sz="1400"/>
              </a:p>
            </p:txBody>
          </p:sp>
        </p:grpSp>
        <p:sp>
          <p:nvSpPr>
            <p:cNvPr id="59399" name="Rectangle 65"/>
            <p:cNvSpPr>
              <a:spLocks noChangeArrowheads="1"/>
            </p:cNvSpPr>
            <p:nvPr/>
          </p:nvSpPr>
          <p:spPr bwMode="auto">
            <a:xfrm>
              <a:off x="1008" y="3120"/>
              <a:ext cx="2112" cy="480"/>
            </a:xfrm>
            <a:prstGeom prst="rect">
              <a:avLst/>
            </a:prstGeom>
            <a:solidFill>
              <a:srgbClr val="00FF00"/>
            </a:solidFill>
            <a:ln w="9525">
              <a:solidFill>
                <a:srgbClr val="008000"/>
              </a:solidFill>
              <a:miter lim="800000"/>
              <a:headEnd/>
              <a:tailEnd/>
            </a:ln>
          </p:spPr>
          <p:txBody>
            <a:bodyPr wrap="none" anchor="ctr"/>
            <a:lstStyle/>
            <a:p>
              <a:pPr algn="ctr"/>
              <a:r>
                <a:rPr lang="es-ES" sz="1600" dirty="0">
                  <a:latin typeface="Times New Roman" pitchFamily="18" charset="0"/>
                  <a:cs typeface="Arial" charset="0"/>
                </a:rPr>
                <a:t>Zona Central de Problema</a:t>
              </a:r>
            </a:p>
            <a:p>
              <a:pPr algn="ctr"/>
              <a:r>
                <a:rPr lang="es-ES" sz="1600" dirty="0">
                  <a:latin typeface="Times New Roman" pitchFamily="18" charset="0"/>
                  <a:cs typeface="Arial" charset="0"/>
                </a:rPr>
                <a:t>Discriminación por motivo de género</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p:txBody>
          <a:bodyPr/>
          <a:lstStyle/>
          <a:p>
            <a:pPr eaLnBrk="1" hangingPunct="1"/>
            <a:r>
              <a:rPr lang="es-ES" b="1" dirty="0" smtClean="0"/>
              <a:t>Objetivos de la sesión</a:t>
            </a:r>
          </a:p>
        </p:txBody>
      </p:sp>
      <p:sp>
        <p:nvSpPr>
          <p:cNvPr id="16386" name="Rectangle 3"/>
          <p:cNvSpPr>
            <a:spLocks noGrp="1"/>
          </p:cNvSpPr>
          <p:nvPr>
            <p:ph type="body" idx="4294967295"/>
          </p:nvPr>
        </p:nvSpPr>
        <p:spPr/>
        <p:txBody>
          <a:bodyPr/>
          <a:lstStyle/>
          <a:p>
            <a:pPr eaLnBrk="1" hangingPunct="1">
              <a:spcBef>
                <a:spcPct val="40000"/>
              </a:spcBef>
              <a:buFont typeface="Arial" charset="0"/>
              <a:buNone/>
            </a:pPr>
            <a:endParaRPr lang="es-ES" sz="2800" dirty="0" smtClean="0"/>
          </a:p>
          <a:p>
            <a:pPr eaLnBrk="1" hangingPunct="1">
              <a:spcBef>
                <a:spcPct val="40000"/>
              </a:spcBef>
            </a:pPr>
            <a:r>
              <a:rPr lang="es-ES" sz="2800" dirty="0" smtClean="0"/>
              <a:t>Comprender el valor añadido del Enfoque Basado en Derechos Humanos en el análisis del país y la programación de las Naciones Unidas</a:t>
            </a:r>
          </a:p>
          <a:p>
            <a:pPr eaLnBrk="1" hangingPunct="1">
              <a:spcBef>
                <a:spcPct val="40000"/>
              </a:spcBef>
            </a:pPr>
            <a:endParaRPr lang="es-ES" sz="2800" dirty="0" smtClean="0"/>
          </a:p>
          <a:p>
            <a:pPr eaLnBrk="1" hangingPunct="1">
              <a:spcBef>
                <a:spcPct val="40000"/>
              </a:spcBef>
            </a:pPr>
            <a:r>
              <a:rPr lang="es-ES" sz="2800" dirty="0" smtClean="0"/>
              <a:t>Aplicar el Enfoque Basado en Derechos Humanos al análisis de los desafíos reales de desarrollo del país a través de tres pasos básicos: el análisis causal, el análisis de roles y el análisis de capacidades  </a:t>
            </a:r>
          </a:p>
          <a:p>
            <a:pPr eaLnBrk="1" hangingPunct="1"/>
            <a:endParaRPr lang="es-E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3"/>
          <p:cNvSpPr>
            <a:spLocks noGrp="1" noChangeArrowheads="1"/>
          </p:cNvSpPr>
          <p:nvPr>
            <p:ph type="body" idx="4294967295"/>
          </p:nvPr>
        </p:nvSpPr>
        <p:spPr>
          <a:xfrm>
            <a:off x="609600" y="1905000"/>
            <a:ext cx="7634288" cy="3756248"/>
          </a:xfrm>
        </p:spPr>
        <p:txBody>
          <a:bodyPr/>
          <a:lstStyle/>
          <a:p>
            <a:pPr eaLnBrk="1" hangingPunct="1">
              <a:lnSpc>
                <a:spcPct val="90000"/>
              </a:lnSpc>
              <a:buFont typeface="Wingdings" pitchFamily="2" charset="2"/>
              <a:buNone/>
            </a:pPr>
            <a:r>
              <a:rPr lang="es-ES" sz="1600" dirty="0" smtClean="0"/>
              <a:t>Utilizando la información del caso de estudio…</a:t>
            </a:r>
          </a:p>
          <a:p>
            <a:pPr eaLnBrk="1" hangingPunct="1">
              <a:lnSpc>
                <a:spcPct val="90000"/>
              </a:lnSpc>
              <a:buFont typeface="Wingdings" pitchFamily="2" charset="2"/>
              <a:buNone/>
            </a:pPr>
            <a:endParaRPr lang="es-ES" sz="1600" dirty="0" smtClean="0"/>
          </a:p>
          <a:p>
            <a:pPr eaLnBrk="1" hangingPunct="1">
              <a:lnSpc>
                <a:spcPct val="90000"/>
              </a:lnSpc>
              <a:buFont typeface="Wingdings" pitchFamily="2" charset="2"/>
              <a:buChar char="§"/>
            </a:pPr>
            <a:r>
              <a:rPr lang="es-ES" sz="1600" dirty="0" smtClean="0"/>
              <a:t>Formular el problema en términos de lo que está sucediendo, a quién y dónde; escribirlo en una tarjeta</a:t>
            </a:r>
            <a:r>
              <a:rPr lang="es-ES" sz="1600" dirty="0"/>
              <a:t>;</a:t>
            </a:r>
            <a:endParaRPr lang="es-ES" sz="1600" dirty="0" smtClean="0"/>
          </a:p>
          <a:p>
            <a:pPr eaLnBrk="1" hangingPunct="1">
              <a:lnSpc>
                <a:spcPct val="90000"/>
              </a:lnSpc>
              <a:buFont typeface="Wingdings" pitchFamily="2" charset="2"/>
              <a:buNone/>
            </a:pPr>
            <a:endParaRPr lang="es-ES" sz="1600" dirty="0" smtClean="0"/>
          </a:p>
          <a:p>
            <a:pPr eaLnBrk="1" hangingPunct="1">
              <a:lnSpc>
                <a:spcPct val="90000"/>
              </a:lnSpc>
              <a:buFont typeface="Wingdings" pitchFamily="2" charset="2"/>
              <a:buChar char="§"/>
            </a:pPr>
            <a:r>
              <a:rPr lang="es-ES" sz="1600" dirty="0" smtClean="0"/>
              <a:t>Identificar y analizar las causas inmediatas, subyacentes y profundas;</a:t>
            </a:r>
          </a:p>
          <a:p>
            <a:pPr eaLnBrk="1" hangingPunct="1">
              <a:lnSpc>
                <a:spcPct val="90000"/>
              </a:lnSpc>
              <a:buFont typeface="Wingdings" pitchFamily="2" charset="2"/>
              <a:buChar char="§"/>
            </a:pPr>
            <a:endParaRPr lang="es-ES" sz="1600" dirty="0" smtClean="0"/>
          </a:p>
          <a:p>
            <a:pPr eaLnBrk="1" hangingPunct="1">
              <a:lnSpc>
                <a:spcPct val="90000"/>
              </a:lnSpc>
              <a:buFont typeface="Wingdings" pitchFamily="2" charset="2"/>
              <a:buChar char="§"/>
            </a:pPr>
            <a:r>
              <a:rPr lang="es-ES" sz="1600" dirty="0" smtClean="0"/>
              <a:t>Construir un árbol de problemas;</a:t>
            </a:r>
          </a:p>
          <a:p>
            <a:pPr eaLnBrk="1" hangingPunct="1">
              <a:lnSpc>
                <a:spcPct val="90000"/>
              </a:lnSpc>
              <a:buFont typeface="Wingdings" pitchFamily="2" charset="2"/>
              <a:buNone/>
            </a:pPr>
            <a:endParaRPr lang="es-ES" sz="1600" dirty="0" smtClean="0"/>
          </a:p>
          <a:p>
            <a:pPr eaLnBrk="1" hangingPunct="1">
              <a:lnSpc>
                <a:spcPct val="90000"/>
              </a:lnSpc>
              <a:buFont typeface="Wingdings" pitchFamily="2" charset="2"/>
              <a:buChar char="§"/>
            </a:pPr>
            <a:r>
              <a:rPr lang="es-ES" sz="1600" dirty="0" smtClean="0"/>
              <a:t>Utilizar el árbol de problemas para identificar los principios y normas de derechos humanos que no se están cumpliendo.</a:t>
            </a:r>
          </a:p>
        </p:txBody>
      </p:sp>
      <p:sp>
        <p:nvSpPr>
          <p:cNvPr id="221187" name="Rectangle 3"/>
          <p:cNvSpPr>
            <a:spLocks noChangeArrowheads="1"/>
          </p:cNvSpPr>
          <p:nvPr/>
        </p:nvSpPr>
        <p:spPr bwMode="auto">
          <a:xfrm>
            <a:off x="1763713" y="228600"/>
            <a:ext cx="6999287" cy="121920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s-ES" sz="2800" dirty="0">
                <a:latin typeface="Calibri" pitchFamily="34" charset="0"/>
              </a:rPr>
              <a:t>Trabajo en Equipo </a:t>
            </a:r>
            <a:r>
              <a:rPr sz="1200" dirty="0"/>
              <a:t/>
            </a:r>
            <a:br>
              <a:rPr sz="1200" dirty="0"/>
            </a:br>
            <a:r>
              <a:rPr lang="es-ES" sz="2800" dirty="0">
                <a:latin typeface="Calibri" pitchFamily="34" charset="0"/>
              </a:rPr>
              <a:t>Análisis de </a:t>
            </a:r>
            <a:r>
              <a:rPr lang="es-ES" sz="2800" dirty="0" smtClean="0">
                <a:latin typeface="Calibri" pitchFamily="34" charset="0"/>
              </a:rPr>
              <a:t>causalidad </a:t>
            </a:r>
            <a:r>
              <a:rPr lang="es-ES" sz="2800" dirty="0">
                <a:latin typeface="Calibri" pitchFamily="34" charset="0"/>
              </a:rPr>
              <a:t>/ árbol de problemas</a:t>
            </a:r>
            <a:r>
              <a:rPr lang="es-ES" sz="1200" dirty="0" smtClean="0"/>
              <a:t> </a:t>
            </a:r>
            <a:endParaRPr lang="es-ES" sz="2800" b="1" dirty="0">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6258" name="Rectangle 2"/>
          <p:cNvSpPr>
            <a:spLocks noGrp="1" noChangeArrowheads="1"/>
          </p:cNvSpPr>
          <p:nvPr>
            <p:ph type="title" idx="4294967295"/>
          </p:nvPr>
        </p:nvSpPr>
        <p:spPr>
          <a:xfrm>
            <a:off x="1547664" y="274638"/>
            <a:ext cx="7139136" cy="1143000"/>
          </a:xfrm>
        </p:spPr>
        <p:txBody>
          <a:bodyPr/>
          <a:lstStyle/>
          <a:p>
            <a:pPr eaLnBrk="1" hangingPunct="1"/>
            <a:r>
              <a:rPr lang="es-ES" sz="3600" b="1" dirty="0" smtClean="0"/>
              <a:t>Análisis en 3 pasos</a:t>
            </a:r>
          </a:p>
        </p:txBody>
      </p:sp>
      <p:sp>
        <p:nvSpPr>
          <p:cNvPr id="96259"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s-ES" sz="1800" b="1" dirty="0" smtClean="0"/>
              <a:t>1 ¿Por qué?</a:t>
            </a:r>
            <a:r>
              <a:rPr lang="es-ES" sz="2800" dirty="0" smtClean="0"/>
              <a:t>				     	</a:t>
            </a:r>
            <a:r>
              <a:rPr lang="es-ES" sz="1800" b="1" dirty="0" smtClean="0"/>
              <a:t>Análisis causal</a:t>
            </a:r>
          </a:p>
          <a:p>
            <a:pPr eaLnBrk="1" hangingPunct="1">
              <a:lnSpc>
                <a:spcPct val="80000"/>
              </a:lnSpc>
              <a:buFont typeface="Wingdings" pitchFamily="2" charset="2"/>
              <a:buNone/>
            </a:pPr>
            <a:r>
              <a:rPr lang="es-ES" sz="1600" dirty="0" smtClean="0"/>
              <a:t>¿Qué derechos están implicados que explican </a:t>
            </a:r>
          </a:p>
          <a:p>
            <a:pPr eaLnBrk="1" hangingPunct="1">
              <a:lnSpc>
                <a:spcPct val="80000"/>
              </a:lnSpc>
              <a:buFont typeface="Wingdings" pitchFamily="2" charset="2"/>
              <a:buNone/>
            </a:pPr>
            <a:r>
              <a:rPr lang="es-ES" sz="1600" dirty="0" smtClean="0"/>
              <a:t>por qué hay un problema?</a:t>
            </a:r>
          </a:p>
          <a:p>
            <a:pPr eaLnBrk="1" hangingPunct="1">
              <a:lnSpc>
                <a:spcPct val="80000"/>
              </a:lnSpc>
              <a:buFont typeface="Wingdings" pitchFamily="2" charset="2"/>
              <a:buNone/>
            </a:pPr>
            <a:endParaRPr lang="es-ES" sz="1600" dirty="0" smtClean="0"/>
          </a:p>
          <a:p>
            <a:pPr eaLnBrk="1" hangingPunct="1">
              <a:lnSpc>
                <a:spcPct val="80000"/>
              </a:lnSpc>
              <a:buFont typeface="Wingdings" pitchFamily="2" charset="2"/>
              <a:buNone/>
            </a:pPr>
            <a:r>
              <a:rPr lang="es-ES" sz="1800" b="1" dirty="0" smtClean="0">
                <a:solidFill>
                  <a:srgbClr val="0033CC"/>
                </a:solidFill>
              </a:rPr>
              <a:t>2 ¿Quién?</a:t>
            </a:r>
            <a:r>
              <a:rPr lang="es-ES" sz="2800" dirty="0" smtClean="0"/>
              <a:t>			     	     	</a:t>
            </a:r>
            <a:endParaRPr lang="es-ES" sz="1600" dirty="0" smtClean="0">
              <a:solidFill>
                <a:srgbClr val="0033CC"/>
              </a:solidFill>
            </a:endParaRPr>
          </a:p>
          <a:p>
            <a:pPr eaLnBrk="1" hangingPunct="1">
              <a:lnSpc>
                <a:spcPct val="80000"/>
              </a:lnSpc>
              <a:buFont typeface="Wingdings" pitchFamily="2" charset="2"/>
              <a:buNone/>
            </a:pPr>
            <a:r>
              <a:rPr lang="es-ES" sz="1600" dirty="0" smtClean="0">
                <a:solidFill>
                  <a:srgbClr val="0033CC"/>
                </a:solidFill>
              </a:rPr>
              <a:t>¿Quiénes son los portadores de deberes? 			 </a:t>
            </a:r>
            <a:r>
              <a:rPr lang="es-ES" sz="1800" b="1" dirty="0" smtClean="0">
                <a:solidFill>
                  <a:srgbClr val="0033CC"/>
                </a:solidFill>
              </a:rPr>
              <a:t>Análisis de roles</a:t>
            </a:r>
            <a:endParaRPr lang="es-ES" sz="1600" dirty="0" smtClean="0">
              <a:solidFill>
                <a:srgbClr val="0033CC"/>
              </a:solidFill>
            </a:endParaRPr>
          </a:p>
          <a:p>
            <a:pPr eaLnBrk="1" hangingPunct="1">
              <a:lnSpc>
                <a:spcPct val="80000"/>
              </a:lnSpc>
              <a:buFont typeface="Wingdings" pitchFamily="2" charset="2"/>
              <a:buNone/>
            </a:pPr>
            <a:r>
              <a:rPr lang="es-ES" sz="1600" dirty="0" smtClean="0">
                <a:solidFill>
                  <a:srgbClr val="0033CC"/>
                </a:solidFill>
              </a:rPr>
              <a:t>¿Quiénes son los titulares de derechos?</a:t>
            </a:r>
          </a:p>
          <a:p>
            <a:pPr eaLnBrk="1" hangingPunct="1">
              <a:lnSpc>
                <a:spcPct val="80000"/>
              </a:lnSpc>
              <a:buFont typeface="Wingdings" pitchFamily="2" charset="2"/>
              <a:buNone/>
            </a:pPr>
            <a:r>
              <a:rPr lang="es-ES" sz="1600" dirty="0" smtClean="0">
                <a:solidFill>
                  <a:srgbClr val="0033CC"/>
                </a:solidFill>
              </a:rPr>
              <a:t>¿Quién tiene que hacer algo al respecto?</a:t>
            </a:r>
            <a:r>
              <a:rPr lang="es-ES" sz="2800" dirty="0" smtClean="0"/>
              <a:t>	 		</a:t>
            </a:r>
          </a:p>
          <a:p>
            <a:pPr eaLnBrk="1" hangingPunct="1">
              <a:lnSpc>
                <a:spcPct val="80000"/>
              </a:lnSpc>
              <a:buFont typeface="Wingdings" pitchFamily="2" charset="2"/>
              <a:buNone/>
            </a:pPr>
            <a:r>
              <a:rPr lang="es-ES" sz="2800" dirty="0" smtClean="0"/>
              <a:t>    		</a:t>
            </a:r>
            <a:endParaRPr lang="es-ES" sz="1800" b="1" dirty="0" smtClean="0"/>
          </a:p>
          <a:p>
            <a:pPr eaLnBrk="1" hangingPunct="1">
              <a:lnSpc>
                <a:spcPct val="80000"/>
              </a:lnSpc>
              <a:buFont typeface="Wingdings" pitchFamily="2" charset="2"/>
              <a:buNone/>
            </a:pPr>
            <a:r>
              <a:rPr lang="es-ES" sz="1800" b="1" dirty="0" smtClean="0"/>
              <a:t>3 ¿</a:t>
            </a:r>
            <a:r>
              <a:rPr lang="es-ES" sz="1800" b="1" dirty="0"/>
              <a:t>Qué? </a:t>
            </a:r>
            <a:endParaRPr lang="es-ES" sz="1800" b="1" dirty="0" smtClean="0"/>
          </a:p>
          <a:p>
            <a:pPr eaLnBrk="1" hangingPunct="1">
              <a:lnSpc>
                <a:spcPct val="80000"/>
              </a:lnSpc>
              <a:buFont typeface="Wingdings" pitchFamily="2" charset="2"/>
              <a:buNone/>
            </a:pPr>
            <a:r>
              <a:rPr lang="es-ES" sz="1600" dirty="0" smtClean="0"/>
              <a:t>¿Qué deficiencias de capacidad impiden 		 	</a:t>
            </a:r>
            <a:r>
              <a:rPr lang="es-ES" sz="1800" b="1" dirty="0" smtClean="0"/>
              <a:t>Análisis de brechas de </a:t>
            </a:r>
          </a:p>
          <a:p>
            <a:pPr eaLnBrk="1" hangingPunct="1">
              <a:lnSpc>
                <a:spcPct val="80000"/>
              </a:lnSpc>
              <a:buNone/>
            </a:pPr>
            <a:r>
              <a:rPr lang="es-ES" sz="1600" dirty="0" smtClean="0"/>
              <a:t>a los portadores de obligaciones cumplir sus funciones?	</a:t>
            </a:r>
            <a:r>
              <a:rPr lang="es-ES" sz="1600" b="1" dirty="0"/>
              <a:t>capacidad</a:t>
            </a:r>
            <a:endParaRPr lang="es-ES" sz="1400" dirty="0"/>
          </a:p>
          <a:p>
            <a:pPr eaLnBrk="1" hangingPunct="1">
              <a:lnSpc>
                <a:spcPct val="80000"/>
              </a:lnSpc>
              <a:buFont typeface="Wingdings" pitchFamily="2" charset="2"/>
              <a:buNone/>
            </a:pPr>
            <a:r>
              <a:rPr lang="es-ES" sz="1600" dirty="0" smtClean="0"/>
              <a:t>y </a:t>
            </a:r>
          </a:p>
          <a:p>
            <a:pPr eaLnBrk="1" hangingPunct="1">
              <a:lnSpc>
                <a:spcPct val="80000"/>
              </a:lnSpc>
              <a:buFont typeface="Wingdings" pitchFamily="2" charset="2"/>
              <a:buNone/>
            </a:pPr>
            <a:r>
              <a:rPr lang="es-ES" sz="1600" dirty="0" smtClean="0"/>
              <a:t>¿Qué deficiencias de capacidad impiden a los titulares de derechos </a:t>
            </a:r>
          </a:p>
          <a:p>
            <a:pPr eaLnBrk="1" hangingPunct="1">
              <a:lnSpc>
                <a:spcPct val="80000"/>
              </a:lnSpc>
              <a:buFont typeface="Wingdings" pitchFamily="2" charset="2"/>
              <a:buNone/>
            </a:pPr>
            <a:r>
              <a:rPr lang="es-ES" sz="1600" dirty="0" smtClean="0"/>
              <a:t>reclamar sus derechos?</a:t>
            </a:r>
          </a:p>
          <a:p>
            <a:pPr eaLnBrk="1" hangingPunct="1">
              <a:lnSpc>
                <a:spcPct val="80000"/>
              </a:lnSpc>
              <a:buFont typeface="Wingdings" pitchFamily="2" charset="2"/>
              <a:buNone/>
            </a:pPr>
            <a:r>
              <a:rPr lang="es-ES" sz="1600" dirty="0" smtClean="0"/>
              <a:t>¿Qué es lo que necesitan para actuar?</a:t>
            </a:r>
          </a:p>
          <a:p>
            <a:pPr eaLnBrk="1" hangingPunct="1">
              <a:lnSpc>
                <a:spcPct val="80000"/>
              </a:lnSpc>
              <a:buFont typeface="Wingdings" pitchFamily="2" charset="2"/>
              <a:buNone/>
            </a:pPr>
            <a:endParaRPr lang="es-ES" sz="1600"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dirty="0" smtClean="0">
                <a:solidFill>
                  <a:schemeClr val="tx1"/>
                </a:solidFill>
                <a:cs typeface="Arial" pitchFamily="34" charset="0"/>
              </a:rPr>
              <a:t>Análisis </a:t>
            </a:r>
            <a:r>
              <a:rPr lang="es-ES" b="1" dirty="0">
                <a:solidFill>
                  <a:schemeClr val="tx1"/>
                </a:solidFill>
                <a:cs typeface="Arial" pitchFamily="34" charset="0"/>
              </a:rPr>
              <a:t>en tres pasos</a:t>
            </a:r>
          </a:p>
        </p:txBody>
      </p:sp>
      <p:sp>
        <p:nvSpPr>
          <p:cNvPr id="4" name="3 Elipse"/>
          <p:cNvSpPr/>
          <p:nvPr/>
        </p:nvSpPr>
        <p:spPr>
          <a:xfrm>
            <a:off x="3635375" y="1196975"/>
            <a:ext cx="1512888"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a:solidFill>
                  <a:schemeClr val="tx1"/>
                </a:solidFill>
                <a:cs typeface="Arial" pitchFamily="34" charset="0"/>
              </a:rPr>
              <a:t>Análisis de causas</a:t>
            </a:r>
          </a:p>
          <a:p>
            <a:pPr algn="ctr">
              <a:defRPr/>
            </a:pPr>
            <a:endParaRPr lang="es-ES" sz="1600">
              <a:solidFill>
                <a:schemeClr val="tx1"/>
              </a:solidFill>
              <a:cs typeface="Arial" pitchFamily="34" charset="0"/>
            </a:endParaRPr>
          </a:p>
          <a:p>
            <a:pPr algn="ctr">
              <a:defRPr/>
            </a:pPr>
            <a:r>
              <a:rPr lang="es-ES" sz="1600">
                <a:solidFill>
                  <a:schemeClr val="tx1"/>
                </a:solidFill>
                <a:cs typeface="Arial" pitchFamily="34" charset="0"/>
              </a:rPr>
              <a:t>1</a:t>
            </a:r>
          </a:p>
        </p:txBody>
      </p:sp>
      <p:sp>
        <p:nvSpPr>
          <p:cNvPr id="65539" name="4 Elipse"/>
          <p:cNvSpPr>
            <a:spLocks noChangeArrowheads="1"/>
          </p:cNvSpPr>
          <p:nvPr/>
        </p:nvSpPr>
        <p:spPr bwMode="auto">
          <a:xfrm>
            <a:off x="3635375" y="2997200"/>
            <a:ext cx="1441450" cy="1511300"/>
          </a:xfrm>
          <a:prstGeom prst="ellipse">
            <a:avLst/>
          </a:prstGeom>
          <a:solidFill>
            <a:srgbClr val="FF0000"/>
          </a:solidFill>
          <a:ln w="25400" algn="ctr">
            <a:solidFill>
              <a:srgbClr val="385D8A"/>
            </a:solidFill>
            <a:round/>
            <a:headEnd/>
            <a:tailEnd/>
          </a:ln>
        </p:spPr>
        <p:txBody>
          <a:bodyPr anchor="ctr"/>
          <a:lstStyle/>
          <a:p>
            <a:pPr algn="ctr"/>
            <a:r>
              <a:rPr lang="es-ES" sz="1600" dirty="0">
                <a:latin typeface="Calibri" pitchFamily="34" charset="0"/>
                <a:cs typeface="Arial" charset="0"/>
              </a:rPr>
              <a:t>Análisis de roles</a:t>
            </a:r>
          </a:p>
          <a:p>
            <a:pPr algn="ctr"/>
            <a:endParaRPr lang="es-ES" sz="1600" dirty="0">
              <a:latin typeface="Calibri" pitchFamily="34" charset="0"/>
              <a:cs typeface="Arial" charset="0"/>
            </a:endParaRPr>
          </a:p>
          <a:p>
            <a:pPr algn="ctr"/>
            <a:r>
              <a:rPr lang="es-ES" sz="1600" dirty="0" smtClean="0">
                <a:latin typeface="Calibri" pitchFamily="34" charset="0"/>
                <a:cs typeface="Arial" charset="0"/>
              </a:rPr>
              <a:t>2</a:t>
            </a:r>
            <a:endParaRPr lang="es-ES" sz="1600" dirty="0">
              <a:latin typeface="Calibri" pitchFamily="34" charset="0"/>
              <a:cs typeface="Arial" charset="0"/>
            </a:endParaRP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dirty="0">
                <a:solidFill>
                  <a:schemeClr val="tx1"/>
                </a:solidFill>
                <a:cs typeface="Arial" pitchFamily="34" charset="0"/>
              </a:rPr>
              <a:t>Análisis de brechas de capacidad</a:t>
            </a:r>
          </a:p>
          <a:p>
            <a:pPr algn="ctr">
              <a:defRPr/>
            </a:pPr>
            <a:endParaRPr lang="es-ES" sz="1600" dirty="0">
              <a:solidFill>
                <a:schemeClr val="tx1"/>
              </a:solidFill>
              <a:cs typeface="Arial" pitchFamily="34" charset="0"/>
            </a:endParaRPr>
          </a:p>
          <a:p>
            <a:pPr algn="ctr">
              <a:defRPr/>
            </a:pPr>
            <a:r>
              <a:rPr lang="es-ES" sz="1600" dirty="0">
                <a:solidFill>
                  <a:schemeClr val="tx1"/>
                </a:solidFill>
                <a:cs typeface="Arial" pitchFamily="34" charset="0"/>
              </a:rPr>
              <a:t>3</a:t>
            </a:r>
          </a:p>
        </p:txBody>
      </p:sp>
      <p:sp>
        <p:nvSpPr>
          <p:cNvPr id="65541" name="6 CuadroTexto"/>
          <p:cNvSpPr txBox="1">
            <a:spLocks noChangeArrowheads="1"/>
          </p:cNvSpPr>
          <p:nvPr/>
        </p:nvSpPr>
        <p:spPr bwMode="auto">
          <a:xfrm>
            <a:off x="5724525" y="1628775"/>
            <a:ext cx="2232025" cy="830997"/>
          </a:xfrm>
          <a:prstGeom prst="rect">
            <a:avLst/>
          </a:prstGeom>
          <a:noFill/>
          <a:ln w="9525">
            <a:noFill/>
            <a:miter lim="800000"/>
            <a:headEnd/>
            <a:tailEnd/>
          </a:ln>
        </p:spPr>
        <p:txBody>
          <a:bodyPr>
            <a:spAutoFit/>
          </a:bodyPr>
          <a:lstStyle/>
          <a:p>
            <a:r>
              <a:rPr lang="es-ES" sz="1600" dirty="0">
                <a:latin typeface="Calibri" pitchFamily="34" charset="0"/>
                <a:cs typeface="Arial" charset="0"/>
              </a:rPr>
              <a:t>¿Por qué?</a:t>
            </a:r>
          </a:p>
          <a:p>
            <a:r>
              <a:rPr lang="es-ES" sz="1600" dirty="0">
                <a:latin typeface="Calibri" pitchFamily="34" charset="0"/>
                <a:cs typeface="Arial" charset="0"/>
              </a:rPr>
              <a:t>¿Qué </a:t>
            </a:r>
            <a:r>
              <a:rPr lang="es-ES" sz="1600" dirty="0">
                <a:latin typeface="+mn-lt"/>
                <a:cs typeface="Arial" charset="0"/>
              </a:rPr>
              <a:t>derechos están </a:t>
            </a:r>
            <a:r>
              <a:rPr lang="es-ES" sz="1600" dirty="0">
                <a:latin typeface="+mn-lt"/>
              </a:rPr>
              <a:t>en juego</a:t>
            </a:r>
            <a:r>
              <a:rPr lang="es-ES" sz="1600" dirty="0" smtClean="0">
                <a:latin typeface="+mn-lt"/>
                <a:cs typeface="Arial" charset="0"/>
              </a:rPr>
              <a:t>?</a:t>
            </a:r>
            <a:endParaRPr lang="es-ES" sz="1600" dirty="0">
              <a:latin typeface="+mn-lt"/>
              <a:cs typeface="Arial" charset="0"/>
            </a:endParaRPr>
          </a:p>
        </p:txBody>
      </p:sp>
      <p:sp>
        <p:nvSpPr>
          <p:cNvPr id="65542" name="7 CuadroTexto"/>
          <p:cNvSpPr txBox="1">
            <a:spLocks noChangeArrowheads="1"/>
          </p:cNvSpPr>
          <p:nvPr/>
        </p:nvSpPr>
        <p:spPr bwMode="auto">
          <a:xfrm>
            <a:off x="5867400" y="3213100"/>
            <a:ext cx="2089150" cy="584775"/>
          </a:xfrm>
          <a:prstGeom prst="rect">
            <a:avLst/>
          </a:prstGeom>
          <a:noFill/>
          <a:ln w="9525">
            <a:noFill/>
            <a:miter lim="800000"/>
            <a:headEnd/>
            <a:tailEnd/>
          </a:ln>
        </p:spPr>
        <p:txBody>
          <a:bodyPr>
            <a:spAutoFit/>
          </a:bodyPr>
          <a:lstStyle/>
          <a:p>
            <a:r>
              <a:rPr lang="es-ES" sz="1600" b="1">
                <a:solidFill>
                  <a:srgbClr val="FF0000"/>
                </a:solidFill>
                <a:latin typeface="Calibri" pitchFamily="34" charset="0"/>
                <a:cs typeface="Arial" charset="0"/>
              </a:rPr>
              <a:t>¿Quién</a:t>
            </a:r>
            <a:r>
              <a:rPr lang="es-ES" sz="1600" dirty="0" smtClean="0"/>
              <a:t> </a:t>
            </a:r>
            <a:r>
              <a:rPr lang="es-ES" sz="1600">
                <a:solidFill>
                  <a:srgbClr val="FF0000"/>
                </a:solidFill>
                <a:latin typeface="Calibri" pitchFamily="34" charset="0"/>
                <a:cs typeface="Arial" charset="0"/>
              </a:rPr>
              <a:t>tiene </a:t>
            </a:r>
            <a:r>
              <a:rPr lang="es-ES" sz="1600" b="1">
                <a:solidFill>
                  <a:srgbClr val="FF0000"/>
                </a:solidFill>
                <a:latin typeface="Calibri" pitchFamily="34" charset="0"/>
                <a:cs typeface="Arial" charset="0"/>
              </a:rPr>
              <a:t>que</a:t>
            </a:r>
            <a:r>
              <a:rPr lang="es-ES" sz="1600">
                <a:solidFill>
                  <a:srgbClr val="FF0000"/>
                </a:solidFill>
                <a:latin typeface="Calibri" pitchFamily="34" charset="0"/>
                <a:cs typeface="Arial" charset="0"/>
              </a:rPr>
              <a:t> hacer algo al respecto?</a:t>
            </a:r>
          </a:p>
        </p:txBody>
      </p:sp>
      <p:sp>
        <p:nvSpPr>
          <p:cNvPr id="65543" name="8 CuadroTexto"/>
          <p:cNvSpPr txBox="1">
            <a:spLocks noChangeArrowheads="1"/>
          </p:cNvSpPr>
          <p:nvPr/>
        </p:nvSpPr>
        <p:spPr bwMode="auto">
          <a:xfrm>
            <a:off x="5940425" y="5229225"/>
            <a:ext cx="2303463" cy="584775"/>
          </a:xfrm>
          <a:prstGeom prst="rect">
            <a:avLst/>
          </a:prstGeom>
          <a:noFill/>
          <a:ln w="9525">
            <a:noFill/>
            <a:miter lim="800000"/>
            <a:headEnd/>
            <a:tailEnd/>
          </a:ln>
        </p:spPr>
        <p:txBody>
          <a:bodyPr>
            <a:spAutoFit/>
          </a:bodyPr>
          <a:lstStyle/>
          <a:p>
            <a:r>
              <a:rPr lang="es-ES" sz="1600">
                <a:latin typeface="Calibri" pitchFamily="34" charset="0"/>
                <a:cs typeface="Arial" charset="0"/>
              </a:rPr>
              <a:t>¿Qué es lo que necesitan para actuar?</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65539"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547" name="21 Conector recto de flecha"/>
          <p:cNvCxnSpPr>
            <a:cxnSpLocks noChangeShapeType="1"/>
            <a:stCxn id="4" idx="6"/>
            <a:endCxn id="65541" idx="1"/>
          </p:cNvCxnSpPr>
          <p:nvPr/>
        </p:nvCxnSpPr>
        <p:spPr bwMode="auto">
          <a:xfrm>
            <a:off x="5148263" y="1952625"/>
            <a:ext cx="576262" cy="91649"/>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2000" b="1">
                <a:solidFill>
                  <a:schemeClr val="tx1"/>
                </a:solidFill>
                <a:cs typeface="Arial" pitchFamily="34" charset="0"/>
              </a:rPr>
              <a:t>Evaluación</a:t>
            </a:r>
          </a:p>
        </p:txBody>
      </p:sp>
      <p:sp>
        <p:nvSpPr>
          <p:cNvPr id="65550" name="37 CuadroTexto"/>
          <p:cNvSpPr txBox="1">
            <a:spLocks noChangeArrowheads="1"/>
          </p:cNvSpPr>
          <p:nvPr/>
        </p:nvSpPr>
        <p:spPr bwMode="auto">
          <a:xfrm>
            <a:off x="6156325" y="404813"/>
            <a:ext cx="1871663" cy="584775"/>
          </a:xfrm>
          <a:prstGeom prst="rect">
            <a:avLst/>
          </a:prstGeom>
          <a:noFill/>
          <a:ln w="9525">
            <a:noFill/>
            <a:miter lim="800000"/>
            <a:headEnd/>
            <a:tailEnd/>
          </a:ln>
        </p:spPr>
        <p:txBody>
          <a:bodyPr>
            <a:spAutoFit/>
          </a:bodyPr>
          <a:lstStyle/>
          <a:p>
            <a:r>
              <a:rPr lang="es-ES" sz="1600">
                <a:latin typeface="Calibri" pitchFamily="34" charset="0"/>
                <a:cs typeface="Arial" charset="0"/>
              </a:rPr>
              <a:t>¿Quién queda atrás?</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1331913" y="1989138"/>
            <a:ext cx="3889375" cy="3671887"/>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636588" indent="-371475">
              <a:lnSpc>
                <a:spcPct val="120000"/>
              </a:lnSpc>
              <a:spcBef>
                <a:spcPct val="20000"/>
              </a:spcBef>
              <a:buClr>
                <a:srgbClr val="FFFFFF"/>
              </a:buClr>
              <a:buSzPct val="75000"/>
              <a:buFont typeface="Wingdings" pitchFamily="2" charset="2"/>
              <a:buChar char="§"/>
              <a:defRPr/>
            </a:pPr>
            <a:r>
              <a:rPr lang="es-ES" sz="1600" b="1" dirty="0">
                <a:latin typeface="Arial" pitchFamily="34" charset="0"/>
                <a:cs typeface="Arial" pitchFamily="34" charset="0"/>
              </a:rPr>
              <a:t>Titulares de Derechos</a:t>
            </a:r>
          </a:p>
          <a:p>
            <a:pPr marL="1090613" lvl="1" indent="-371475">
              <a:lnSpc>
                <a:spcPct val="120000"/>
              </a:lnSpc>
              <a:spcBef>
                <a:spcPct val="20000"/>
              </a:spcBef>
              <a:buClr>
                <a:srgbClr val="FFFFFF"/>
              </a:buClr>
              <a:buSzPct val="75000"/>
              <a:buFont typeface="Wingdings" pitchFamily="2" charset="2"/>
              <a:buChar char="q"/>
              <a:defRPr/>
            </a:pPr>
            <a:r>
              <a:rPr lang="es-ES" sz="1600" dirty="0">
                <a:latin typeface="Arial" pitchFamily="34" charset="0"/>
                <a:cs typeface="Arial" pitchFamily="34" charset="0"/>
              </a:rPr>
              <a:t>¿Quiénes son?</a:t>
            </a:r>
          </a:p>
          <a:p>
            <a:pPr marL="1090613" lvl="1" indent="-371475">
              <a:lnSpc>
                <a:spcPct val="120000"/>
              </a:lnSpc>
              <a:spcBef>
                <a:spcPct val="20000"/>
              </a:spcBef>
              <a:buClr>
                <a:srgbClr val="FFFFFF"/>
              </a:buClr>
              <a:buSzPct val="75000"/>
              <a:buFont typeface="Wingdings" pitchFamily="2" charset="2"/>
              <a:buChar char="q"/>
              <a:defRPr/>
            </a:pPr>
            <a:r>
              <a:rPr lang="es-ES" sz="1600" dirty="0">
                <a:latin typeface="Arial" pitchFamily="34" charset="0"/>
                <a:cs typeface="Arial" pitchFamily="34" charset="0"/>
              </a:rPr>
              <a:t>¿Cuáles son sus demandas?</a:t>
            </a:r>
          </a:p>
          <a:p>
            <a:pPr marL="636588" indent="-371475">
              <a:lnSpc>
                <a:spcPct val="120000"/>
              </a:lnSpc>
              <a:spcBef>
                <a:spcPct val="20000"/>
              </a:spcBef>
              <a:buClr>
                <a:srgbClr val="FFFFFF"/>
              </a:buClr>
              <a:buSzPct val="75000"/>
              <a:buFont typeface="Wingdings" pitchFamily="2" charset="2"/>
              <a:buNone/>
              <a:defRPr/>
            </a:pPr>
            <a:endParaRPr lang="es-ES" sz="1600" dirty="0">
              <a:latin typeface="Arial" pitchFamily="34" charset="0"/>
              <a:cs typeface="Arial" pitchFamily="34" charset="0"/>
            </a:endParaRPr>
          </a:p>
          <a:p>
            <a:pPr marL="636588" indent="-371475">
              <a:lnSpc>
                <a:spcPct val="120000"/>
              </a:lnSpc>
              <a:spcBef>
                <a:spcPct val="20000"/>
              </a:spcBef>
              <a:buClr>
                <a:srgbClr val="FFFFFF"/>
              </a:buClr>
              <a:buSzPct val="75000"/>
              <a:buFont typeface="Wingdings" pitchFamily="2" charset="2"/>
              <a:buChar char="§"/>
              <a:defRPr/>
            </a:pPr>
            <a:r>
              <a:rPr lang="es-ES" sz="1600" b="1" dirty="0">
                <a:latin typeface="Arial" pitchFamily="34" charset="0"/>
                <a:cs typeface="Arial" pitchFamily="34" charset="0"/>
              </a:rPr>
              <a:t>P</a:t>
            </a:r>
            <a:r>
              <a:rPr lang="es-ES" sz="1600" b="1" dirty="0" smtClean="0">
                <a:latin typeface="Arial" pitchFamily="34" charset="0"/>
                <a:cs typeface="Arial" pitchFamily="34" charset="0"/>
              </a:rPr>
              <a:t>ortadores </a:t>
            </a:r>
            <a:r>
              <a:rPr lang="es-ES" sz="1600" b="1" dirty="0">
                <a:latin typeface="Arial" pitchFamily="34" charset="0"/>
                <a:cs typeface="Arial" pitchFamily="34" charset="0"/>
              </a:rPr>
              <a:t>de </a:t>
            </a:r>
            <a:r>
              <a:rPr lang="es-ES" sz="1600" b="1" dirty="0" smtClean="0">
                <a:latin typeface="Arial" pitchFamily="34" charset="0"/>
                <a:cs typeface="Arial" pitchFamily="34" charset="0"/>
              </a:rPr>
              <a:t>deberes</a:t>
            </a:r>
            <a:endParaRPr lang="es-ES" sz="1600" b="1" dirty="0">
              <a:latin typeface="Arial" pitchFamily="34" charset="0"/>
              <a:cs typeface="Arial" pitchFamily="34" charset="0"/>
            </a:endParaRPr>
          </a:p>
          <a:p>
            <a:pPr marL="1090613" lvl="1" indent="-371475">
              <a:lnSpc>
                <a:spcPct val="120000"/>
              </a:lnSpc>
              <a:spcBef>
                <a:spcPct val="20000"/>
              </a:spcBef>
              <a:buClr>
                <a:srgbClr val="FFFFFF"/>
              </a:buClr>
              <a:buSzPct val="75000"/>
              <a:buFont typeface="Wingdings" pitchFamily="2" charset="2"/>
              <a:buChar char="q"/>
              <a:defRPr/>
            </a:pPr>
            <a:r>
              <a:rPr lang="es-ES" sz="1600" dirty="0">
                <a:latin typeface="Arial" pitchFamily="34" charset="0"/>
                <a:cs typeface="Arial" pitchFamily="34" charset="0"/>
              </a:rPr>
              <a:t>¿Quiénes son?</a:t>
            </a:r>
          </a:p>
          <a:p>
            <a:pPr marL="1090613" lvl="1" indent="-371475">
              <a:lnSpc>
                <a:spcPct val="120000"/>
              </a:lnSpc>
              <a:spcBef>
                <a:spcPct val="20000"/>
              </a:spcBef>
              <a:buClr>
                <a:srgbClr val="FFFFFF"/>
              </a:buClr>
              <a:buSzPct val="75000"/>
              <a:buFont typeface="Wingdings" pitchFamily="2" charset="2"/>
              <a:buChar char="q"/>
              <a:defRPr/>
            </a:pPr>
            <a:r>
              <a:rPr lang="es-ES" sz="1600" dirty="0">
                <a:latin typeface="Arial" pitchFamily="34" charset="0"/>
                <a:cs typeface="Arial" pitchFamily="34" charset="0"/>
              </a:rPr>
              <a:t>¿Cuáles son sus deberes?</a:t>
            </a:r>
          </a:p>
        </p:txBody>
      </p:sp>
      <p:sp>
        <p:nvSpPr>
          <p:cNvPr id="215043" name="Rectangle 3"/>
          <p:cNvSpPr>
            <a:spLocks noGrp="1" noChangeArrowheads="1"/>
          </p:cNvSpPr>
          <p:nvPr>
            <p:ph type="ctrTitle" idx="4294967295"/>
          </p:nvPr>
        </p:nvSpPr>
        <p:spPr>
          <a:xfrm>
            <a:off x="1692275" y="304800"/>
            <a:ext cx="6875463" cy="865188"/>
          </a:xfrm>
          <a:solidFill>
            <a:schemeClr val="accent1"/>
          </a:solidFill>
          <a:effectLst>
            <a:outerShdw dist="107763" dir="2700000" algn="ctr" rotWithShape="0">
              <a:schemeClr val="bg2">
                <a:alpha val="50000"/>
              </a:schemeClr>
            </a:outerShdw>
          </a:effectLst>
        </p:spPr>
        <p:txBody>
          <a:bodyPr lIns="92075" tIns="46038" rIns="92075" bIns="46038" anchor="b"/>
          <a:lstStyle/>
          <a:p>
            <a:pPr algn="l" eaLnBrk="1" hangingPunct="1">
              <a:defRPr/>
            </a:pPr>
            <a:r>
              <a:rPr lang="es-ES" sz="2800" b="1" dirty="0" smtClean="0"/>
              <a:t>Paso 2 - Análisis de roles</a:t>
            </a:r>
          </a:p>
        </p:txBody>
      </p:sp>
      <p:sp>
        <p:nvSpPr>
          <p:cNvPr id="215044" name="Rectangle 4"/>
          <p:cNvSpPr>
            <a:spLocks noChangeArrowheads="1"/>
          </p:cNvSpPr>
          <p:nvPr/>
        </p:nvSpPr>
        <p:spPr bwMode="auto">
          <a:xfrm flipH="1">
            <a:off x="9396413" y="2276475"/>
            <a:ext cx="71437" cy="4392613"/>
          </a:xfrm>
          <a:prstGeom prst="rect">
            <a:avLst/>
          </a:prstGeom>
          <a:solidFill>
            <a:srgbClr val="000080"/>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636588" indent="-371475">
              <a:lnSpc>
                <a:spcPct val="120000"/>
              </a:lnSpc>
              <a:spcBef>
                <a:spcPct val="20000"/>
              </a:spcBef>
              <a:buClr>
                <a:schemeClr val="tx1"/>
              </a:buClr>
              <a:buSzPct val="75000"/>
              <a:buFont typeface="Wingdings" pitchFamily="2" charset="2"/>
              <a:buNone/>
              <a:defRPr/>
            </a:pPr>
            <a:endParaRPr lang="en-GB" sz="1600">
              <a:solidFill>
                <a:srgbClr val="FFFFFF"/>
              </a:solidFill>
              <a:latin typeface="Arial" pitchFamily="34" charset="0"/>
              <a:cs typeface="Arial" pitchFamily="34" charset="0"/>
            </a:endParaRPr>
          </a:p>
        </p:txBody>
      </p:sp>
      <p:sp>
        <p:nvSpPr>
          <p:cNvPr id="215045" name="AutoShape 5"/>
          <p:cNvSpPr>
            <a:spLocks noChangeArrowheads="1"/>
          </p:cNvSpPr>
          <p:nvPr/>
        </p:nvSpPr>
        <p:spPr bwMode="auto">
          <a:xfrm>
            <a:off x="5724525" y="1989138"/>
            <a:ext cx="3059113" cy="1223962"/>
          </a:xfrm>
          <a:prstGeom prst="wedgeRectCallout">
            <a:avLst>
              <a:gd name="adj1" fmla="val -56435"/>
              <a:gd name="adj2" fmla="val 73866"/>
            </a:avLst>
          </a:prstGeom>
          <a:solidFill>
            <a:srgbClr val="FFBE7D"/>
          </a:solidFill>
          <a:ln w="9525" algn="ctr">
            <a:solidFill>
              <a:srgbClr val="000000"/>
            </a:solidFill>
            <a:miter lim="800000"/>
            <a:headEnd/>
            <a:tailEnd/>
          </a:ln>
          <a:effectLst>
            <a:outerShdw dist="107763" dir="2700000" algn="ctr" rotWithShape="0">
              <a:srgbClr val="808080"/>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s-ES" sz="1600" b="1">
                <a:solidFill>
                  <a:srgbClr val="6600FF"/>
                </a:solidFill>
                <a:latin typeface="Arial" pitchFamily="34" charset="0"/>
                <a:cs typeface="Arial" pitchFamily="34" charset="0"/>
              </a:rPr>
              <a:t>	Compruebe lo que los estándares de derechos humanos dicen acerca de sus reivindicaciones y derechos</a:t>
            </a:r>
          </a:p>
        </p:txBody>
      </p:sp>
      <p:sp>
        <p:nvSpPr>
          <p:cNvPr id="215046" name="AutoShape 6"/>
          <p:cNvSpPr>
            <a:spLocks noChangeArrowheads="1"/>
          </p:cNvSpPr>
          <p:nvPr/>
        </p:nvSpPr>
        <p:spPr bwMode="auto">
          <a:xfrm>
            <a:off x="5580063" y="3716338"/>
            <a:ext cx="3313112" cy="1800225"/>
          </a:xfrm>
          <a:prstGeom prst="wedgeRoundRectCallout">
            <a:avLst>
              <a:gd name="adj1" fmla="val -53259"/>
              <a:gd name="adj2" fmla="val -59611"/>
              <a:gd name="adj3" fmla="val 16667"/>
            </a:avLst>
          </a:prstGeom>
          <a:solidFill>
            <a:srgbClr val="FFBE7D"/>
          </a:solidFill>
          <a:ln w="9525" algn="ctr">
            <a:solidFill>
              <a:srgbClr val="000000"/>
            </a:solidFill>
            <a:miter lim="800000"/>
            <a:headEnd/>
            <a:tailEnd/>
          </a:ln>
          <a:effectLst>
            <a:outerShdw dist="107763" dir="2700000" algn="ctr" rotWithShape="0">
              <a:srgbClr val="808080"/>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s-ES" sz="1600" b="1" dirty="0">
                <a:solidFill>
                  <a:srgbClr val="6600FF"/>
                </a:solidFill>
                <a:latin typeface="Arial" pitchFamily="34" charset="0"/>
                <a:cs typeface="Arial" pitchFamily="34" charset="0"/>
              </a:rPr>
              <a:t>	Compruebe también el papel que se espera de los titulares de derechos y </a:t>
            </a:r>
            <a:r>
              <a:rPr lang="es-ES" sz="1600" b="1" dirty="0" smtClean="0">
                <a:solidFill>
                  <a:srgbClr val="6600FF"/>
                </a:solidFill>
                <a:latin typeface="Arial" pitchFamily="34" charset="0"/>
                <a:cs typeface="Arial" pitchFamily="34" charset="0"/>
              </a:rPr>
              <a:t>los portadores de deberes en </a:t>
            </a:r>
            <a:r>
              <a:rPr lang="es-ES" sz="1600" b="1" dirty="0">
                <a:solidFill>
                  <a:srgbClr val="6600FF"/>
                </a:solidFill>
                <a:latin typeface="Arial" pitchFamily="34" charset="0"/>
                <a:cs typeface="Arial" pitchFamily="34" charset="0"/>
              </a:rPr>
              <a:t>las leyes, procedimientos y políticas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45"/>
                                        </p:tgtEl>
                                        <p:attrNameLst>
                                          <p:attrName>style.visibility</p:attrName>
                                        </p:attrNameLst>
                                      </p:cBhvr>
                                      <p:to>
                                        <p:strVal val="visible"/>
                                      </p:to>
                                    </p:set>
                                    <p:animEffect transition="in" filter="box(in)">
                                      <p:cBhvr>
                                        <p:cTn id="7" dur="500"/>
                                        <p:tgtEl>
                                          <p:spTgt spid="21504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46"/>
                                        </p:tgtEl>
                                        <p:attrNameLst>
                                          <p:attrName>style.visibility</p:attrName>
                                        </p:attrNameLst>
                                      </p:cBhvr>
                                      <p:to>
                                        <p:strVal val="visible"/>
                                      </p:to>
                                    </p:set>
                                    <p:animEffect transition="in" filter="box(in)">
                                      <p:cBhvr>
                                        <p:cTn id="12" dur="500"/>
                                        <p:tgtEl>
                                          <p:spTgt spid="215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5" grpId="0" animBg="1"/>
      <p:bldP spid="215046"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369332"/>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dirty="0">
                <a:latin typeface="+mn-lt"/>
              </a:rPr>
              <a:t>P</a:t>
            </a:r>
            <a:r>
              <a:rPr lang="es-ES" altLang="ja-JP" dirty="0" smtClean="0">
                <a:latin typeface="+mn-lt"/>
              </a:rPr>
              <a:t>ortadores de deberes</a:t>
            </a:r>
            <a:endParaRPr lang="es-ES" altLang="ja-JP" dirty="0">
              <a:latin typeface="+mn-lt"/>
            </a:endParaRP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200">
              <a:latin typeface="Calibri" pitchFamily="34" charset="0"/>
              <a:cs typeface="Arial"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200">
              <a:latin typeface="Calibri" pitchFamily="34" charset="0"/>
              <a:cs typeface="Arial"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200">
              <a:latin typeface="Calibri" pitchFamily="34" charset="0"/>
              <a:cs typeface="Arial"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200">
              <a:latin typeface="Calibri" pitchFamily="34" charset="0"/>
              <a:cs typeface="Arial" charset="0"/>
            </a:endParaRPr>
          </a:p>
        </p:txBody>
      </p:sp>
      <p:sp>
        <p:nvSpPr>
          <p:cNvPr id="592904" name="Text Box 8"/>
          <p:cNvSpPr txBox="1">
            <a:spLocks noChangeArrowheads="1"/>
          </p:cNvSpPr>
          <p:nvPr/>
        </p:nvSpPr>
        <p:spPr bwMode="auto">
          <a:xfrm>
            <a:off x="611188" y="3068638"/>
            <a:ext cx="2073275" cy="307777"/>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1400" dirty="0">
                <a:latin typeface="+mn-lt"/>
              </a:rPr>
              <a:t>Respeto</a:t>
            </a:r>
          </a:p>
        </p:txBody>
      </p:sp>
      <p:sp>
        <p:nvSpPr>
          <p:cNvPr id="592905" name="Text Box 9"/>
          <p:cNvSpPr txBox="1">
            <a:spLocks noChangeArrowheads="1"/>
          </p:cNvSpPr>
          <p:nvPr/>
        </p:nvSpPr>
        <p:spPr bwMode="auto">
          <a:xfrm>
            <a:off x="3419475" y="3068638"/>
            <a:ext cx="2073275" cy="307777"/>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1400" dirty="0">
                <a:latin typeface="+mn-lt"/>
              </a:rPr>
              <a:t>Proteger</a:t>
            </a:r>
          </a:p>
        </p:txBody>
      </p:sp>
      <p:sp>
        <p:nvSpPr>
          <p:cNvPr id="592906" name="Text Box 10"/>
          <p:cNvSpPr txBox="1">
            <a:spLocks noChangeArrowheads="1"/>
          </p:cNvSpPr>
          <p:nvPr/>
        </p:nvSpPr>
        <p:spPr bwMode="auto">
          <a:xfrm>
            <a:off x="6227763" y="3068638"/>
            <a:ext cx="2073275" cy="307777"/>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1400">
                <a:latin typeface="+mn-lt"/>
              </a:rPr>
              <a:t>Realizar</a:t>
            </a:r>
          </a:p>
        </p:txBody>
      </p:sp>
      <p:sp>
        <p:nvSpPr>
          <p:cNvPr id="592907" name="Text Box 11"/>
          <p:cNvSpPr txBox="1">
            <a:spLocks noChangeArrowheads="1"/>
          </p:cNvSpPr>
          <p:nvPr/>
        </p:nvSpPr>
        <p:spPr bwMode="auto">
          <a:xfrm>
            <a:off x="3419475" y="4724400"/>
            <a:ext cx="2305050" cy="646331"/>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s-ES" sz="1200" dirty="0" smtClean="0"/>
              <a:t>Impedir que los demás interfieran con el disfrute de los derechos</a:t>
            </a:r>
          </a:p>
        </p:txBody>
      </p:sp>
      <p:sp>
        <p:nvSpPr>
          <p:cNvPr id="592908" name="Text Box 12"/>
          <p:cNvSpPr txBox="1">
            <a:spLocks noChangeArrowheads="1"/>
          </p:cNvSpPr>
          <p:nvPr/>
        </p:nvSpPr>
        <p:spPr bwMode="auto">
          <a:xfrm>
            <a:off x="539750" y="4724400"/>
            <a:ext cx="2303463" cy="46166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s-ES" sz="1200" dirty="0" smtClean="0"/>
              <a:t>Abstenerse de interferir con el disfrute de los derechos</a:t>
            </a:r>
          </a:p>
        </p:txBody>
      </p:sp>
      <p:sp>
        <p:nvSpPr>
          <p:cNvPr id="592909" name="Text Box 13"/>
          <p:cNvSpPr txBox="1">
            <a:spLocks noChangeArrowheads="1"/>
          </p:cNvSpPr>
          <p:nvPr/>
        </p:nvSpPr>
        <p:spPr bwMode="auto">
          <a:xfrm>
            <a:off x="6156325" y="4724400"/>
            <a:ext cx="2217738" cy="646331"/>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s-ES" altLang="ja-JP" sz="1200" i="1" dirty="0">
                <a:solidFill>
                  <a:srgbClr val="FF0000"/>
                </a:solidFill>
                <a:latin typeface="+mn-lt"/>
              </a:rPr>
              <a:t>Adoptar</a:t>
            </a:r>
            <a:r>
              <a:rPr lang="es-ES" sz="1200" dirty="0" smtClean="0"/>
              <a:t> medidas apropiadas para lograr la plena realización de los derechos</a:t>
            </a:r>
          </a:p>
        </p:txBody>
      </p:sp>
      <p:sp>
        <p:nvSpPr>
          <p:cNvPr id="68620" name="Title 16"/>
          <p:cNvSpPr>
            <a:spLocks noGrp="1"/>
          </p:cNvSpPr>
          <p:nvPr>
            <p:ph type="title" idx="4294967295"/>
          </p:nvPr>
        </p:nvSpPr>
        <p:spPr/>
        <p:txBody>
          <a:bodyPr/>
          <a:lstStyle/>
          <a:p>
            <a:pPr eaLnBrk="1" hangingPunct="1"/>
            <a:r>
              <a:rPr lang="es-ES" altLang="ja-JP" sz="3200" dirty="0" smtClean="0"/>
              <a:t>Obligaciones de derechos humanos</a:t>
            </a:r>
            <a:endParaRPr lang="es-ES" altLang="en-US" sz="3200" dirty="0" smtClean="0"/>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600" b="1">
                <a:solidFill>
                  <a:srgbClr val="FFFFFF"/>
                </a:solidFill>
                <a:latin typeface="Arial" pitchFamily="34" charset="0"/>
                <a:cs typeface="Arial" pitchFamily="34" charset="0"/>
              </a:rPr>
              <a:t>Derecho al agua</a:t>
            </a:r>
            <a:endParaRPr lang="es-ES" altLang="en-US" sz="1600" b="1">
              <a:solidFill>
                <a:srgbClr val="FFFFFF"/>
              </a:solidFill>
              <a:latin typeface="Arial" pitchFamily="34" charset="0"/>
              <a:cs typeface="Arial" pitchFamily="34" charset="0"/>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050" b="1">
                <a:solidFill>
                  <a:srgbClr val="FFFFFF"/>
                </a:solidFill>
                <a:latin typeface="Arial" pitchFamily="34" charset="0"/>
                <a:cs typeface="Arial" pitchFamily="34" charset="0"/>
              </a:rPr>
              <a:t>No desconectar suministro sin el debido proceso</a:t>
            </a:r>
            <a:endParaRPr lang="es-ES" altLang="en-US" sz="1050" b="1">
              <a:solidFill>
                <a:srgbClr val="FFFFFF"/>
              </a:solidFill>
              <a:latin typeface="Arial" pitchFamily="34" charset="0"/>
              <a:cs typeface="Arial" pitchFamily="34" charset="0"/>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050" b="1">
                <a:solidFill>
                  <a:srgbClr val="FFFFFF"/>
                </a:solidFill>
                <a:latin typeface="Arial" pitchFamily="34" charset="0"/>
                <a:cs typeface="Arial" pitchFamily="34" charset="0"/>
              </a:rPr>
              <a:t>Pro-poca regulación de precio cuando se privatiza el suministro</a:t>
            </a:r>
            <a:endParaRPr lang="es-ES" altLang="en-US" sz="1050" b="1">
              <a:solidFill>
                <a:srgbClr val="FFFFFF"/>
              </a:solidFill>
              <a:latin typeface="Arial" pitchFamily="34" charset="0"/>
              <a:cs typeface="Arial" pitchFamily="34" charset="0"/>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100" b="1">
                <a:solidFill>
                  <a:srgbClr val="FFFFFF"/>
                </a:solidFill>
                <a:latin typeface="Arial" pitchFamily="34" charset="0"/>
                <a:cs typeface="Arial" pitchFamily="34" charset="0"/>
              </a:rPr>
              <a:t>Garantizar, con el tiempo, que todo el mundo esté conectado</a:t>
            </a:r>
            <a:endParaRPr lang="es-ES" altLang="en-US" sz="1100" b="1">
              <a:solidFill>
                <a:srgbClr val="FFFFFF"/>
              </a:solidFill>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idx="4294967295"/>
          </p:nvPr>
        </p:nvSpPr>
        <p:spPr>
          <a:xfrm>
            <a:off x="407541" y="260648"/>
            <a:ext cx="8736459" cy="836613"/>
          </a:xfrm>
        </p:spPr>
        <p:txBody>
          <a:bodyPr/>
          <a:lstStyle/>
          <a:p>
            <a:pPr eaLnBrk="1" hangingPunct="1"/>
            <a:r>
              <a:rPr lang="es-ES" sz="3200" b="1" dirty="0" smtClean="0">
                <a:solidFill>
                  <a:srgbClr val="0068AD"/>
                </a:solidFill>
              </a:rPr>
              <a:t>Modelo: Derecho a la educación</a:t>
            </a:r>
          </a:p>
        </p:txBody>
      </p:sp>
      <p:graphicFrame>
        <p:nvGraphicFramePr>
          <p:cNvPr id="76832" name="Group 32"/>
          <p:cNvGraphicFramePr>
            <a:graphicFrameLocks noGrp="1"/>
          </p:cNvGraphicFramePr>
          <p:nvPr>
            <p:extLst>
              <p:ext uri="{D42A27DB-BD31-4B8C-83A1-F6EECF244321}">
                <p14:modId xmlns:p14="http://schemas.microsoft.com/office/powerpoint/2010/main" val="674122440"/>
              </p:ext>
            </p:extLst>
          </p:nvPr>
        </p:nvGraphicFramePr>
        <p:xfrm>
          <a:off x="323528" y="1464664"/>
          <a:ext cx="8515533" cy="5333838"/>
        </p:xfrm>
        <a:graphic>
          <a:graphicData uri="http://schemas.openxmlformats.org/drawingml/2006/table">
            <a:tbl>
              <a:tblPr/>
              <a:tblGrid>
                <a:gridCol w="2746647"/>
                <a:gridCol w="3584514"/>
                <a:gridCol w="2184372"/>
              </a:tblGrid>
              <a:tr h="1353150">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Titular de derechos: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Los niños con discapacidad</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s-ES"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Reclamación:</a:t>
                      </a:r>
                      <a:r>
                        <a:rPr kumimoji="0" lang="es-E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Garantizar el acceso a educación primaria y secundaria de calidad sin discriminación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95937">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Titular de Obligaciones/deberes (1):</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Administración escolar</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Obligaciones:</a:t>
                      </a:r>
                      <a:r>
                        <a:rPr kumimoji="0" lang="es-E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Mejorar la accesibilidad física a aulas y letrinas, garantizar asistencia de los maestros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02286">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(2):</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Dirección Provincial de Educación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r>
                        <a:rPr kumimoji="0" lang="es-E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Llevar a cabo inspecciones periódicas en escuelas públicas y privadas y tramitar denuncias individuales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t> </a:t>
                      </a: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48807">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Titular de Obligaciones (3):</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Ministerio de Educación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r>
                        <a:rPr kumimoji="0" lang="es-E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promover políticas inclusivas de educación, capacitar a los docentes, adaptar los libros de texto</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dirty="0"/>
                        <a:t> </a:t>
                      </a:r>
                      <a:r>
                        <a:rPr kumimoji="0" lang="es-ES" sz="16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p:cNvSpPr>
            <a:spLocks noGrp="1"/>
          </p:cNvSpPr>
          <p:nvPr>
            <p:ph type="body" idx="4294967295"/>
          </p:nvPr>
        </p:nvSpPr>
        <p:spPr>
          <a:xfrm>
            <a:off x="539750" y="2060575"/>
            <a:ext cx="8147050" cy="4065588"/>
          </a:xfrm>
        </p:spPr>
        <p:txBody>
          <a:bodyPr/>
          <a:lstStyle/>
          <a:p>
            <a:pPr eaLnBrk="1" hangingPunct="1">
              <a:lnSpc>
                <a:spcPct val="90000"/>
              </a:lnSpc>
              <a:buFont typeface="Arial" charset="0"/>
              <a:buNone/>
            </a:pPr>
            <a:r>
              <a:rPr lang="es-ES" sz="2800" dirty="0" smtClean="0"/>
              <a:t>1. De su análisis causal, seleccione una de las causas   que desea enfocar y poner de relieve  </a:t>
            </a:r>
          </a:p>
          <a:p>
            <a:pPr eaLnBrk="1" hangingPunct="1">
              <a:lnSpc>
                <a:spcPct val="90000"/>
              </a:lnSpc>
              <a:buFont typeface="Arial" charset="0"/>
              <a:buNone/>
            </a:pPr>
            <a:endParaRPr lang="es-ES" sz="2800" dirty="0" smtClean="0"/>
          </a:p>
          <a:p>
            <a:pPr eaLnBrk="1" hangingPunct="1">
              <a:lnSpc>
                <a:spcPct val="90000"/>
              </a:lnSpc>
              <a:buFont typeface="Arial" charset="0"/>
              <a:buNone/>
            </a:pPr>
            <a:r>
              <a:rPr lang="es-ES" sz="2800" dirty="0" smtClean="0"/>
              <a:t>2 Identificar el principal titular del derecho y una reclamación crítica</a:t>
            </a:r>
          </a:p>
          <a:p>
            <a:pPr eaLnBrk="1" hangingPunct="1">
              <a:lnSpc>
                <a:spcPct val="90000"/>
              </a:lnSpc>
              <a:buFont typeface="Arial" charset="0"/>
              <a:buNone/>
            </a:pPr>
            <a:endParaRPr lang="es-ES" sz="2800" dirty="0" smtClean="0"/>
          </a:p>
          <a:p>
            <a:pPr eaLnBrk="1" hangingPunct="1">
              <a:lnSpc>
                <a:spcPct val="90000"/>
              </a:lnSpc>
              <a:buFont typeface="Arial" charset="0"/>
              <a:buNone/>
            </a:pPr>
            <a:r>
              <a:rPr lang="es-ES" sz="2800" dirty="0" smtClean="0"/>
              <a:t>3 Identificar los 3 principales portadores  de deberes que deban hacer algo acerca de esa reclamación y cuales sus más críticas obligaciones</a:t>
            </a:r>
          </a:p>
          <a:p>
            <a:pPr eaLnBrk="1" hangingPunct="1">
              <a:lnSpc>
                <a:spcPct val="90000"/>
              </a:lnSpc>
            </a:pPr>
            <a:endParaRPr lang="es-ES" sz="2800" dirty="0" smtClean="0"/>
          </a:p>
        </p:txBody>
      </p:sp>
      <p:sp>
        <p:nvSpPr>
          <p:cNvPr id="221187" name="Rectangle 3"/>
          <p:cNvSpPr>
            <a:spLocks noGrp="1" noChangeArrowheads="1"/>
          </p:cNvSpPr>
          <p:nvPr>
            <p:ph type="title" idx="4294967295"/>
          </p:nvPr>
        </p:nvSpPr>
        <p:spPr>
          <a:xfrm>
            <a:off x="1619250" y="274638"/>
            <a:ext cx="7067550" cy="1143000"/>
          </a:xfrm>
          <a:solidFill>
            <a:schemeClr val="accent1"/>
          </a:solidFill>
          <a:effectLst>
            <a:outerShdw dist="107763" dir="2700000" algn="ctr" rotWithShape="0">
              <a:schemeClr val="bg2">
                <a:alpha val="50000"/>
              </a:schemeClr>
            </a:outerShdw>
          </a:effectLst>
        </p:spPr>
        <p:txBody>
          <a:bodyPr/>
          <a:lstStyle/>
          <a:p>
            <a:pPr eaLnBrk="1" hangingPunct="1">
              <a:defRPr/>
            </a:pPr>
            <a:r>
              <a:rPr lang="es-ES" dirty="0" smtClean="0"/>
              <a:t>Trabajo en Equipo </a:t>
            </a:r>
            <a:br>
              <a:rPr lang="es-ES" dirty="0" smtClean="0"/>
            </a:br>
            <a:r>
              <a:rPr lang="es-ES" dirty="0" smtClean="0"/>
              <a:t>Análisis de roles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ChangeArrowheads="1"/>
          </p:cNvSpPr>
          <p:nvPr>
            <p:ph type="title" idx="4294967295"/>
          </p:nvPr>
        </p:nvSpPr>
        <p:spPr>
          <a:xfrm>
            <a:off x="18083" y="0"/>
            <a:ext cx="9125917" cy="1125152"/>
          </a:xfrm>
        </p:spPr>
        <p:txBody>
          <a:bodyPr/>
          <a:lstStyle/>
          <a:p>
            <a:pPr eaLnBrk="1" hangingPunct="1"/>
            <a:r>
              <a:rPr lang="es-ES" sz="3300" b="1" smtClean="0">
                <a:solidFill>
                  <a:srgbClr val="0068AD"/>
                </a:solidFill>
              </a:rPr>
              <a:t>Modelo: Derecho a la educación</a:t>
            </a:r>
          </a:p>
        </p:txBody>
      </p:sp>
      <p:graphicFrame>
        <p:nvGraphicFramePr>
          <p:cNvPr id="80921" name="Group 25"/>
          <p:cNvGraphicFramePr>
            <a:graphicFrameLocks noGrp="1"/>
          </p:cNvGraphicFramePr>
          <p:nvPr>
            <p:extLst>
              <p:ext uri="{D42A27DB-BD31-4B8C-83A1-F6EECF244321}">
                <p14:modId xmlns:p14="http://schemas.microsoft.com/office/powerpoint/2010/main" val="1807608133"/>
              </p:ext>
            </p:extLst>
          </p:nvPr>
        </p:nvGraphicFramePr>
        <p:xfrm>
          <a:off x="251520" y="1484783"/>
          <a:ext cx="8784977" cy="5387844"/>
        </p:xfrm>
        <a:graphic>
          <a:graphicData uri="http://schemas.openxmlformats.org/drawingml/2006/table">
            <a:tbl>
              <a:tblPr/>
              <a:tblGrid>
                <a:gridCol w="2834038"/>
                <a:gridCol w="3698842"/>
                <a:gridCol w="2252097"/>
              </a:tblGrid>
              <a:tr h="1483329">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Titular de derechos: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s-ES" sz="20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s-ES" sz="20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Reclamación:</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53305">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(1):</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Obligaciones:</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 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43739">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(2):</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t> </a:t>
                      </a: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62870">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(3):</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dirty="0"/>
                        <a:t> </a:t>
                      </a:r>
                      <a:r>
                        <a:rPr kumimoji="0" lang="es-E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8306" name="Rectangle 2"/>
          <p:cNvSpPr>
            <a:spLocks noGrp="1" noChangeArrowheads="1"/>
          </p:cNvSpPr>
          <p:nvPr>
            <p:ph type="title" idx="4294967295"/>
          </p:nvPr>
        </p:nvSpPr>
        <p:spPr/>
        <p:txBody>
          <a:bodyPr/>
          <a:lstStyle/>
          <a:p>
            <a:pPr eaLnBrk="1" hangingPunct="1"/>
            <a:r>
              <a:rPr lang="es-ES" sz="3200" b="1" smtClean="0"/>
              <a:t>Análisis en 3 pasos</a:t>
            </a:r>
          </a:p>
        </p:txBody>
      </p:sp>
      <p:sp>
        <p:nvSpPr>
          <p:cNvPr id="98307"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s-ES" sz="1600" b="1" dirty="0" smtClean="0"/>
              <a:t>1 ¿Por qué?</a:t>
            </a:r>
            <a:r>
              <a:rPr lang="es-ES" sz="2400" dirty="0" smtClean="0"/>
              <a:t>				     	</a:t>
            </a:r>
            <a:r>
              <a:rPr lang="es-ES" sz="1600" b="1" dirty="0" smtClean="0"/>
              <a:t>Análisis causal</a:t>
            </a:r>
          </a:p>
          <a:p>
            <a:pPr eaLnBrk="1" hangingPunct="1">
              <a:lnSpc>
                <a:spcPct val="80000"/>
              </a:lnSpc>
              <a:buFont typeface="Wingdings" pitchFamily="2" charset="2"/>
              <a:buNone/>
            </a:pPr>
            <a:r>
              <a:rPr lang="es-ES" sz="1400" dirty="0" smtClean="0"/>
              <a:t>¿Qué derechos están implicados que explican </a:t>
            </a:r>
          </a:p>
          <a:p>
            <a:pPr eaLnBrk="1" hangingPunct="1">
              <a:lnSpc>
                <a:spcPct val="80000"/>
              </a:lnSpc>
              <a:buFont typeface="Wingdings" pitchFamily="2" charset="2"/>
              <a:buNone/>
            </a:pPr>
            <a:r>
              <a:rPr lang="es-ES" sz="1400" dirty="0" smtClean="0"/>
              <a:t>por qué hay un problema?</a:t>
            </a:r>
          </a:p>
          <a:p>
            <a:pPr eaLnBrk="1" hangingPunct="1">
              <a:lnSpc>
                <a:spcPct val="80000"/>
              </a:lnSpc>
              <a:buFont typeface="Wingdings" pitchFamily="2" charset="2"/>
              <a:buNone/>
            </a:pPr>
            <a:endParaRPr lang="es-ES" sz="1400" dirty="0" smtClean="0"/>
          </a:p>
          <a:p>
            <a:pPr eaLnBrk="1" hangingPunct="1">
              <a:lnSpc>
                <a:spcPct val="80000"/>
              </a:lnSpc>
              <a:buFont typeface="Wingdings" pitchFamily="2" charset="2"/>
              <a:buNone/>
            </a:pPr>
            <a:r>
              <a:rPr lang="es-ES" sz="1600" b="1" dirty="0" smtClean="0"/>
              <a:t>2 ¿Quién?</a:t>
            </a:r>
            <a:r>
              <a:rPr lang="es-ES" sz="2400" dirty="0" smtClean="0"/>
              <a:t>			     	     	</a:t>
            </a:r>
            <a:endParaRPr lang="es-ES" sz="1400" dirty="0" smtClean="0"/>
          </a:p>
          <a:p>
            <a:pPr eaLnBrk="1" hangingPunct="1">
              <a:lnSpc>
                <a:spcPct val="80000"/>
              </a:lnSpc>
              <a:buFont typeface="Wingdings" pitchFamily="2" charset="2"/>
              <a:buNone/>
            </a:pPr>
            <a:r>
              <a:rPr lang="es-ES" sz="1400" dirty="0" smtClean="0"/>
              <a:t>¿Quienes son los portadores  de deberes? 			 </a:t>
            </a:r>
            <a:r>
              <a:rPr lang="es-ES" sz="1600" b="1" dirty="0" smtClean="0"/>
              <a:t>Análisis de roles</a:t>
            </a:r>
            <a:endParaRPr lang="es-ES" sz="1400" dirty="0" smtClean="0"/>
          </a:p>
          <a:p>
            <a:pPr eaLnBrk="1" hangingPunct="1">
              <a:lnSpc>
                <a:spcPct val="80000"/>
              </a:lnSpc>
              <a:buFont typeface="Wingdings" pitchFamily="2" charset="2"/>
              <a:buNone/>
            </a:pPr>
            <a:r>
              <a:rPr lang="es-ES" sz="1400" dirty="0" smtClean="0"/>
              <a:t>¿Quiénes son los titulares de derechos?</a:t>
            </a:r>
          </a:p>
          <a:p>
            <a:pPr eaLnBrk="1" hangingPunct="1">
              <a:lnSpc>
                <a:spcPct val="80000"/>
              </a:lnSpc>
              <a:buFont typeface="Wingdings" pitchFamily="2" charset="2"/>
              <a:buNone/>
            </a:pPr>
            <a:r>
              <a:rPr lang="es-ES" sz="1400" dirty="0" smtClean="0"/>
              <a:t>¿Quién tiene que hacer algo al respecto?	 		</a:t>
            </a:r>
          </a:p>
          <a:p>
            <a:pPr eaLnBrk="1" hangingPunct="1">
              <a:lnSpc>
                <a:spcPct val="80000"/>
              </a:lnSpc>
              <a:buFont typeface="Wingdings" pitchFamily="2" charset="2"/>
              <a:buNone/>
            </a:pPr>
            <a:r>
              <a:rPr lang="es-ES" sz="2400" dirty="0" smtClean="0"/>
              <a:t>    		</a:t>
            </a:r>
            <a:endParaRPr lang="es-ES" sz="1600" b="1" dirty="0" smtClean="0"/>
          </a:p>
          <a:p>
            <a:pPr eaLnBrk="1" hangingPunct="1">
              <a:lnSpc>
                <a:spcPct val="80000"/>
              </a:lnSpc>
              <a:buFont typeface="Wingdings" pitchFamily="2" charset="2"/>
              <a:buNone/>
            </a:pPr>
            <a:r>
              <a:rPr lang="es-ES" sz="1600" b="1" dirty="0" smtClean="0">
                <a:solidFill>
                  <a:srgbClr val="0033CC"/>
                </a:solidFill>
              </a:rPr>
              <a:t>3 ¿Q</a:t>
            </a:r>
            <a:r>
              <a:rPr lang="es-ES" sz="1600" b="1" dirty="0">
                <a:solidFill>
                  <a:srgbClr val="0033CC"/>
                </a:solidFill>
              </a:rPr>
              <a:t>ué</a:t>
            </a:r>
            <a:r>
              <a:rPr lang="es-ES" sz="1600" b="1" dirty="0" smtClean="0">
                <a:solidFill>
                  <a:srgbClr val="0033CC"/>
                </a:solidFill>
              </a:rPr>
              <a:t>? </a:t>
            </a:r>
          </a:p>
          <a:p>
            <a:pPr eaLnBrk="1" hangingPunct="1">
              <a:lnSpc>
                <a:spcPct val="80000"/>
              </a:lnSpc>
              <a:buFont typeface="Wingdings" pitchFamily="2" charset="2"/>
              <a:buNone/>
            </a:pPr>
            <a:r>
              <a:rPr lang="es-ES" sz="1400" dirty="0" smtClean="0">
                <a:solidFill>
                  <a:srgbClr val="0033CC"/>
                </a:solidFill>
              </a:rPr>
              <a:t>¿Qué deficiencias de capacidad impiden 			 </a:t>
            </a:r>
            <a:r>
              <a:rPr lang="es-ES" sz="1600" b="1" dirty="0" smtClean="0">
                <a:solidFill>
                  <a:srgbClr val="0033CC"/>
                </a:solidFill>
              </a:rPr>
              <a:t>Análisis de brechas de      </a:t>
            </a:r>
          </a:p>
          <a:p>
            <a:pPr eaLnBrk="1" hangingPunct="1">
              <a:lnSpc>
                <a:spcPct val="80000"/>
              </a:lnSpc>
              <a:buNone/>
            </a:pPr>
            <a:r>
              <a:rPr lang="es-ES" sz="1400" dirty="0" smtClean="0">
                <a:solidFill>
                  <a:srgbClr val="0033CC"/>
                </a:solidFill>
              </a:rPr>
              <a:t>a los portadores de deberes de cumplir sus funciones?		</a:t>
            </a:r>
            <a:r>
              <a:rPr lang="es-ES" sz="1600" b="1" dirty="0">
                <a:solidFill>
                  <a:srgbClr val="0033CC"/>
                </a:solidFill>
              </a:rPr>
              <a:t>capacidad</a:t>
            </a:r>
            <a:endParaRPr lang="es-ES" sz="1600" dirty="0">
              <a:solidFill>
                <a:srgbClr val="0033CC"/>
              </a:solidFill>
            </a:endParaRPr>
          </a:p>
          <a:p>
            <a:pPr eaLnBrk="1" hangingPunct="1">
              <a:lnSpc>
                <a:spcPct val="80000"/>
              </a:lnSpc>
              <a:buFont typeface="Wingdings" pitchFamily="2" charset="2"/>
              <a:buNone/>
            </a:pPr>
            <a:r>
              <a:rPr lang="es-ES" sz="1400" dirty="0" smtClean="0">
                <a:solidFill>
                  <a:srgbClr val="0033CC"/>
                </a:solidFill>
              </a:rPr>
              <a:t>y </a:t>
            </a:r>
          </a:p>
          <a:p>
            <a:pPr eaLnBrk="1" hangingPunct="1">
              <a:lnSpc>
                <a:spcPct val="80000"/>
              </a:lnSpc>
              <a:buFont typeface="Wingdings" pitchFamily="2" charset="2"/>
              <a:buNone/>
            </a:pPr>
            <a:r>
              <a:rPr lang="es-ES" sz="1400" dirty="0" smtClean="0">
                <a:solidFill>
                  <a:srgbClr val="0033CC"/>
                </a:solidFill>
              </a:rPr>
              <a:t>¿Qué deficiencias de capacidad impiden a los titulares de derechos </a:t>
            </a:r>
          </a:p>
          <a:p>
            <a:pPr eaLnBrk="1" hangingPunct="1">
              <a:lnSpc>
                <a:spcPct val="80000"/>
              </a:lnSpc>
              <a:buFont typeface="Wingdings" pitchFamily="2" charset="2"/>
              <a:buNone/>
            </a:pPr>
            <a:r>
              <a:rPr lang="es-ES" sz="1400" dirty="0" smtClean="0">
                <a:solidFill>
                  <a:srgbClr val="0033CC"/>
                </a:solidFill>
              </a:rPr>
              <a:t>reclamar sus derechos?</a:t>
            </a:r>
          </a:p>
          <a:p>
            <a:pPr eaLnBrk="1" hangingPunct="1">
              <a:lnSpc>
                <a:spcPct val="80000"/>
              </a:lnSpc>
              <a:buFont typeface="Wingdings" pitchFamily="2" charset="2"/>
              <a:buNone/>
            </a:pPr>
            <a:r>
              <a:rPr lang="es-ES" sz="1400" dirty="0" smtClean="0">
                <a:solidFill>
                  <a:srgbClr val="0033CC"/>
                </a:solidFill>
              </a:rPr>
              <a:t>¿Qué es lo que necesitan para actuar?</a:t>
            </a:r>
          </a:p>
          <a:p>
            <a:pPr eaLnBrk="1" hangingPunct="1">
              <a:lnSpc>
                <a:spcPct val="80000"/>
              </a:lnSpc>
              <a:buFont typeface="Wingdings" pitchFamily="2" charset="2"/>
              <a:buNone/>
            </a:pPr>
            <a:endParaRPr lang="es-ES" sz="1400" dirty="0" smtClean="0">
              <a:solidFill>
                <a:srgbClr val="0033CC"/>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600" b="1" dirty="0" smtClean="0">
                <a:solidFill>
                  <a:schemeClr val="tx1"/>
                </a:solidFill>
                <a:cs typeface="Arial" pitchFamily="34" charset="0"/>
              </a:rPr>
              <a:t>Análisis </a:t>
            </a:r>
            <a:r>
              <a:rPr lang="es-ES" sz="1600" b="1" dirty="0">
                <a:solidFill>
                  <a:schemeClr val="tx1"/>
                </a:solidFill>
                <a:cs typeface="Arial" pitchFamily="34" charset="0"/>
              </a:rPr>
              <a:t>en tres pasos</a:t>
            </a:r>
          </a:p>
        </p:txBody>
      </p:sp>
      <p:sp>
        <p:nvSpPr>
          <p:cNvPr id="4" name="3 Elipse"/>
          <p:cNvSpPr/>
          <p:nvPr/>
        </p:nvSpPr>
        <p:spPr>
          <a:xfrm>
            <a:off x="3635375" y="1196975"/>
            <a:ext cx="1512888"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a:solidFill>
                  <a:schemeClr val="tx1"/>
                </a:solidFill>
                <a:cs typeface="Arial" pitchFamily="34" charset="0"/>
              </a:rPr>
              <a:t>Análisis de causalidad</a:t>
            </a:r>
          </a:p>
          <a:p>
            <a:pPr algn="ctr">
              <a:defRPr/>
            </a:pPr>
            <a:endParaRPr lang="es-ES" sz="1400">
              <a:solidFill>
                <a:schemeClr val="tx1"/>
              </a:solidFill>
              <a:cs typeface="Arial" pitchFamily="34" charset="0"/>
            </a:endParaRPr>
          </a:p>
          <a:p>
            <a:pPr algn="ctr">
              <a:defRPr/>
            </a:pPr>
            <a:r>
              <a:rPr lang="es-ES" sz="1400">
                <a:solidFill>
                  <a:schemeClr val="tx1"/>
                </a:solidFill>
                <a:cs typeface="Arial" pitchFamily="34" charset="0"/>
              </a:rPr>
              <a:t>1</a:t>
            </a: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sz="1400" dirty="0">
                <a:solidFill>
                  <a:schemeClr val="tx1"/>
                </a:solidFill>
                <a:cs typeface="Arial" pitchFamily="34" charset="0"/>
              </a:rPr>
              <a:t>Análisis de roles</a:t>
            </a:r>
          </a:p>
          <a:p>
            <a:pPr algn="ctr">
              <a:defRPr/>
            </a:pPr>
            <a:endParaRPr lang="es-ES" sz="1400" dirty="0">
              <a:solidFill>
                <a:schemeClr val="tx1"/>
              </a:solidFill>
              <a:cs typeface="Arial" pitchFamily="34" charset="0"/>
            </a:endParaRPr>
          </a:p>
          <a:p>
            <a:pPr algn="ctr">
              <a:defRPr/>
            </a:pPr>
            <a:r>
              <a:rPr lang="es-ES" sz="1400" dirty="0" smtClean="0">
                <a:solidFill>
                  <a:schemeClr val="tx1"/>
                </a:solidFill>
                <a:cs typeface="Arial" pitchFamily="34" charset="0"/>
              </a:rPr>
              <a:t>2</a:t>
            </a:r>
            <a:endParaRPr lang="es-ES" sz="1400" dirty="0">
              <a:solidFill>
                <a:schemeClr val="tx1"/>
              </a:solidFill>
              <a:cs typeface="Arial" pitchFamily="34" charset="0"/>
            </a:endParaRPr>
          </a:p>
        </p:txBody>
      </p:sp>
      <p:sp>
        <p:nvSpPr>
          <p:cNvPr id="80900" name="5 Elipse"/>
          <p:cNvSpPr>
            <a:spLocks noChangeArrowheads="1"/>
          </p:cNvSpPr>
          <p:nvPr/>
        </p:nvSpPr>
        <p:spPr bwMode="auto">
          <a:xfrm>
            <a:off x="3635375" y="4941888"/>
            <a:ext cx="1441450" cy="1511300"/>
          </a:xfrm>
          <a:prstGeom prst="ellipse">
            <a:avLst/>
          </a:prstGeom>
          <a:solidFill>
            <a:srgbClr val="FF0000"/>
          </a:solidFill>
          <a:ln w="25400" algn="ctr">
            <a:solidFill>
              <a:srgbClr val="385D8A"/>
            </a:solidFill>
            <a:round/>
            <a:headEnd/>
            <a:tailEnd/>
          </a:ln>
        </p:spPr>
        <p:txBody>
          <a:bodyPr anchor="ctr"/>
          <a:lstStyle/>
          <a:p>
            <a:pPr algn="ctr"/>
            <a:r>
              <a:rPr lang="es-ES" sz="1400" dirty="0">
                <a:latin typeface="Calibri" pitchFamily="34" charset="0"/>
                <a:cs typeface="Arial" charset="0"/>
              </a:rPr>
              <a:t>Análisis de brechas de capacidad</a:t>
            </a:r>
          </a:p>
          <a:p>
            <a:pPr algn="ctr"/>
            <a:endParaRPr lang="es-ES" sz="1400" dirty="0">
              <a:latin typeface="Calibri" pitchFamily="34" charset="0"/>
              <a:cs typeface="Arial" charset="0"/>
            </a:endParaRPr>
          </a:p>
          <a:p>
            <a:pPr algn="ctr"/>
            <a:r>
              <a:rPr lang="es-ES" sz="1400" dirty="0">
                <a:latin typeface="Calibri" pitchFamily="34" charset="0"/>
                <a:cs typeface="Arial" charset="0"/>
              </a:rPr>
              <a:t>3</a:t>
            </a:r>
          </a:p>
        </p:txBody>
      </p:sp>
      <p:sp>
        <p:nvSpPr>
          <p:cNvPr id="80901" name="6 CuadroTexto"/>
          <p:cNvSpPr txBox="1">
            <a:spLocks noChangeArrowheads="1"/>
          </p:cNvSpPr>
          <p:nvPr/>
        </p:nvSpPr>
        <p:spPr bwMode="auto">
          <a:xfrm>
            <a:off x="5724525" y="1628775"/>
            <a:ext cx="2232025" cy="738664"/>
          </a:xfrm>
          <a:prstGeom prst="rect">
            <a:avLst/>
          </a:prstGeom>
          <a:noFill/>
          <a:ln w="9525">
            <a:noFill/>
            <a:miter lim="800000"/>
            <a:headEnd/>
            <a:tailEnd/>
          </a:ln>
        </p:spPr>
        <p:txBody>
          <a:bodyPr>
            <a:spAutoFit/>
          </a:bodyPr>
          <a:lstStyle/>
          <a:p>
            <a:r>
              <a:rPr lang="es-ES" sz="1400" dirty="0">
                <a:latin typeface="Calibri" pitchFamily="34" charset="0"/>
                <a:cs typeface="Arial" charset="0"/>
              </a:rPr>
              <a:t>¿Por qué?</a:t>
            </a:r>
          </a:p>
          <a:p>
            <a:r>
              <a:rPr lang="es-ES" sz="1400" dirty="0">
                <a:latin typeface="Calibri" pitchFamily="34" charset="0"/>
                <a:cs typeface="Arial" charset="0"/>
              </a:rPr>
              <a:t>¿Qué </a:t>
            </a:r>
            <a:r>
              <a:rPr lang="es-ES" sz="1400" dirty="0">
                <a:latin typeface="+mn-lt"/>
                <a:cs typeface="Arial" charset="0"/>
              </a:rPr>
              <a:t>derechos están </a:t>
            </a:r>
            <a:r>
              <a:rPr lang="es-ES" sz="1400" dirty="0">
                <a:latin typeface="+mn-lt"/>
              </a:rPr>
              <a:t>en juego</a:t>
            </a:r>
            <a:r>
              <a:rPr lang="es-ES" sz="1400" dirty="0" smtClean="0">
                <a:latin typeface="+mn-lt"/>
                <a:cs typeface="Arial" charset="0"/>
              </a:rPr>
              <a:t>?</a:t>
            </a:r>
            <a:endParaRPr lang="es-ES" sz="1400" dirty="0">
              <a:latin typeface="+mn-lt"/>
              <a:cs typeface="Arial" charset="0"/>
            </a:endParaRPr>
          </a:p>
        </p:txBody>
      </p:sp>
      <p:sp>
        <p:nvSpPr>
          <p:cNvPr id="80902" name="7 CuadroTexto"/>
          <p:cNvSpPr txBox="1">
            <a:spLocks noChangeArrowheads="1"/>
          </p:cNvSpPr>
          <p:nvPr/>
        </p:nvSpPr>
        <p:spPr bwMode="auto">
          <a:xfrm>
            <a:off x="5867400" y="3213100"/>
            <a:ext cx="2089150" cy="523220"/>
          </a:xfrm>
          <a:prstGeom prst="rect">
            <a:avLst/>
          </a:prstGeom>
          <a:noFill/>
          <a:ln w="9525">
            <a:noFill/>
            <a:miter lim="800000"/>
            <a:headEnd/>
            <a:tailEnd/>
          </a:ln>
        </p:spPr>
        <p:txBody>
          <a:bodyPr>
            <a:spAutoFit/>
          </a:bodyPr>
          <a:lstStyle/>
          <a:p>
            <a:r>
              <a:rPr lang="es-ES" sz="1400">
                <a:latin typeface="Calibri" pitchFamily="34" charset="0"/>
                <a:cs typeface="Arial" charset="0"/>
              </a:rPr>
              <a:t>¿Quién tiene que hacer algo al respecto?</a:t>
            </a:r>
          </a:p>
        </p:txBody>
      </p:sp>
      <p:sp>
        <p:nvSpPr>
          <p:cNvPr id="80903" name="8 CuadroTexto"/>
          <p:cNvSpPr txBox="1">
            <a:spLocks noChangeArrowheads="1"/>
          </p:cNvSpPr>
          <p:nvPr/>
        </p:nvSpPr>
        <p:spPr bwMode="auto">
          <a:xfrm>
            <a:off x="5940425" y="5229225"/>
            <a:ext cx="2303463" cy="523220"/>
          </a:xfrm>
          <a:prstGeom prst="rect">
            <a:avLst/>
          </a:prstGeom>
          <a:noFill/>
          <a:ln w="9525">
            <a:noFill/>
            <a:miter lim="800000"/>
            <a:headEnd/>
            <a:tailEnd/>
          </a:ln>
        </p:spPr>
        <p:txBody>
          <a:bodyPr>
            <a:spAutoFit/>
          </a:bodyPr>
          <a:lstStyle/>
          <a:p>
            <a:r>
              <a:rPr lang="es-ES" sz="1400" b="1" dirty="0">
                <a:solidFill>
                  <a:srgbClr val="FF0000"/>
                </a:solidFill>
                <a:latin typeface="Calibri" pitchFamily="34" charset="0"/>
                <a:cs typeface="Arial" charset="0"/>
              </a:rPr>
              <a:t>¿Qué es lo que </a:t>
            </a:r>
            <a:r>
              <a:rPr lang="es-ES" sz="1400" dirty="0" smtClean="0">
                <a:solidFill>
                  <a:srgbClr val="FF0000"/>
                </a:solidFill>
              </a:rPr>
              <a:t>necesitan para actuar?</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0907" name="21 Conector recto de flecha"/>
          <p:cNvCxnSpPr>
            <a:cxnSpLocks noChangeShapeType="1"/>
            <a:stCxn id="4" idx="6"/>
            <a:endCxn id="80901" idx="1"/>
          </p:cNvCxnSpPr>
          <p:nvPr/>
        </p:nvCxnSpPr>
        <p:spPr bwMode="auto">
          <a:xfrm>
            <a:off x="5148263" y="1952625"/>
            <a:ext cx="576262" cy="45482"/>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b="1">
                <a:solidFill>
                  <a:schemeClr val="tx1"/>
                </a:solidFill>
                <a:cs typeface="Arial" pitchFamily="34" charset="0"/>
              </a:rPr>
              <a:t>Evaluación</a:t>
            </a:r>
          </a:p>
        </p:txBody>
      </p:sp>
      <p:sp>
        <p:nvSpPr>
          <p:cNvPr id="80910" name="37 CuadroTexto"/>
          <p:cNvSpPr txBox="1">
            <a:spLocks noChangeArrowheads="1"/>
          </p:cNvSpPr>
          <p:nvPr/>
        </p:nvSpPr>
        <p:spPr bwMode="auto">
          <a:xfrm>
            <a:off x="6156325" y="404813"/>
            <a:ext cx="1871663" cy="307777"/>
          </a:xfrm>
          <a:prstGeom prst="rect">
            <a:avLst/>
          </a:prstGeom>
          <a:noFill/>
          <a:ln w="9525">
            <a:noFill/>
            <a:miter lim="800000"/>
            <a:headEnd/>
            <a:tailEnd/>
          </a:ln>
        </p:spPr>
        <p:txBody>
          <a:bodyPr>
            <a:spAutoFit/>
          </a:bodyPr>
          <a:lstStyle/>
          <a:p>
            <a:r>
              <a:rPr lang="es-ES" sz="1400">
                <a:latin typeface="Calibri" pitchFamily="34" charset="0"/>
                <a:cs typeface="Arial" charset="0"/>
              </a:rPr>
              <a:t>¿Quién queda atrás?</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80900"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536" y="1628800"/>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386" name="Title 1"/>
          <p:cNvSpPr>
            <a:spLocks noGrp="1"/>
          </p:cNvSpPr>
          <p:nvPr>
            <p:ph type="title"/>
          </p:nvPr>
        </p:nvSpPr>
        <p:spPr>
          <a:xfrm>
            <a:off x="686594" y="188640"/>
            <a:ext cx="7772400" cy="1143000"/>
          </a:xfrm>
        </p:spPr>
        <p:txBody>
          <a:bodyPr/>
          <a:lstStyle/>
          <a:p>
            <a:pPr lvl="0"/>
            <a:r>
              <a:rPr lang="en-GB" sz="3600" b="1" dirty="0" smtClean="0"/>
              <a:t>El EBDH e la </a:t>
            </a:r>
            <a:r>
              <a:rPr lang="en-GB" sz="3600" b="1" dirty="0" err="1" smtClean="0"/>
              <a:t>Programaci</a:t>
            </a:r>
            <a:r>
              <a:rPr lang="es-ES" sz="3600" b="1" dirty="0" smtClean="0"/>
              <a:t>ó</a:t>
            </a:r>
            <a:r>
              <a:rPr lang="en-GB" sz="3600" b="1" dirty="0" smtClean="0"/>
              <a:t>n de NNUU</a:t>
            </a:r>
          </a:p>
        </p:txBody>
      </p:sp>
      <p:sp>
        <p:nvSpPr>
          <p:cNvPr id="16387" name="Rectangle 2"/>
          <p:cNvSpPr>
            <a:spLocks noChangeArrowheads="1"/>
          </p:cNvSpPr>
          <p:nvPr/>
        </p:nvSpPr>
        <p:spPr bwMode="auto">
          <a:xfrm>
            <a:off x="3419475" y="3751263"/>
            <a:ext cx="2089150"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33450" eaLnBrk="0" hangingPunct="0">
              <a:lnSpc>
                <a:spcPct val="90000"/>
              </a:lnSpc>
              <a:spcAft>
                <a:spcPct val="35000"/>
              </a:spcAft>
              <a:buSzPct val="100000"/>
              <a:buFont typeface="Arial" charset="0"/>
              <a:buNone/>
            </a:pPr>
            <a:r>
              <a:rPr lang="en-GB">
                <a:solidFill>
                  <a:srgbClr val="000000"/>
                </a:solidFill>
                <a:latin typeface="Calibri" pitchFamily="34" charset="0"/>
              </a:rPr>
              <a:t>Estándares y Principios de Derechos Humanos </a:t>
            </a:r>
          </a:p>
        </p:txBody>
      </p:sp>
      <p:sp>
        <p:nvSpPr>
          <p:cNvPr id="16388" name="Rectangle 4"/>
          <p:cNvSpPr>
            <a:spLocks noChangeArrowheads="1"/>
          </p:cNvSpPr>
          <p:nvPr/>
        </p:nvSpPr>
        <p:spPr bwMode="auto">
          <a:xfrm>
            <a:off x="4337050" y="3246438"/>
            <a:ext cx="4714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s-ES" altLang="ko-KR">
                <a:ea typeface="Gulim" pitchFamily="34" charset="-127"/>
                <a:sym typeface="Wingdings" pitchFamily="2" charset="2"/>
              </a:rPr>
              <a:t></a:t>
            </a:r>
            <a:r>
              <a:rPr lang="en-US" altLang="ko-KR">
                <a:ea typeface="Gulim" pitchFamily="34" charset="-127"/>
              </a:rPr>
              <a:t> </a:t>
            </a:r>
          </a:p>
        </p:txBody>
      </p:sp>
      <p:sp>
        <p:nvSpPr>
          <p:cNvPr id="16390" name="Rectangle 11"/>
          <p:cNvSpPr>
            <a:spLocks noChangeArrowheads="1"/>
          </p:cNvSpPr>
          <p:nvPr/>
        </p:nvSpPr>
        <p:spPr bwMode="auto">
          <a:xfrm>
            <a:off x="179388" y="1773238"/>
            <a:ext cx="2266950" cy="138499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buFont typeface="Wingdings" pitchFamily="2" charset="2"/>
              <a:buNone/>
            </a:pPr>
            <a:r>
              <a:rPr lang="en-CA" sz="1400" dirty="0" err="1" smtClean="0">
                <a:latin typeface="+mj-lt"/>
              </a:rPr>
              <a:t>Mecanismos</a:t>
            </a:r>
            <a:r>
              <a:rPr lang="en-CA" sz="1400" dirty="0" smtClean="0">
                <a:latin typeface="+mj-lt"/>
              </a:rPr>
              <a:t> </a:t>
            </a:r>
            <a:r>
              <a:rPr lang="en-CA" sz="1400" dirty="0" err="1" smtClean="0">
                <a:latin typeface="+mj-lt"/>
              </a:rPr>
              <a:t>para</a:t>
            </a:r>
            <a:r>
              <a:rPr lang="en-CA" sz="1400" dirty="0" smtClean="0">
                <a:latin typeface="+mj-lt"/>
              </a:rPr>
              <a:t> la </a:t>
            </a:r>
            <a:r>
              <a:rPr lang="en-CA" sz="1400" dirty="0" err="1" smtClean="0">
                <a:latin typeface="+mj-lt"/>
              </a:rPr>
              <a:t>participaci</a:t>
            </a:r>
            <a:r>
              <a:rPr lang="es-ES" sz="1400" dirty="0">
                <a:latin typeface="+mj-lt"/>
              </a:rPr>
              <a:t>ó</a:t>
            </a:r>
            <a:r>
              <a:rPr lang="en-CA" sz="1400" dirty="0" smtClean="0">
                <a:latin typeface="+mj-lt"/>
              </a:rPr>
              <a:t>n de los </a:t>
            </a:r>
            <a:r>
              <a:rPr lang="en-CA" sz="1400" dirty="0" err="1" smtClean="0">
                <a:latin typeface="+mj-lt"/>
              </a:rPr>
              <a:t>portadores</a:t>
            </a:r>
            <a:r>
              <a:rPr lang="en-CA" sz="1400" dirty="0" smtClean="0">
                <a:latin typeface="+mj-lt"/>
              </a:rPr>
              <a:t> de </a:t>
            </a:r>
            <a:r>
              <a:rPr lang="en-CA" sz="1400" dirty="0" err="1" smtClean="0">
                <a:latin typeface="+mj-lt"/>
              </a:rPr>
              <a:t>deberes</a:t>
            </a:r>
            <a:r>
              <a:rPr lang="en-CA" sz="1400" dirty="0" smtClean="0">
                <a:latin typeface="+mj-lt"/>
              </a:rPr>
              <a:t> y de los </a:t>
            </a:r>
            <a:r>
              <a:rPr lang="en-CA" sz="1400" dirty="0" err="1" smtClean="0">
                <a:latin typeface="+mj-lt"/>
              </a:rPr>
              <a:t>titulares</a:t>
            </a:r>
            <a:r>
              <a:rPr lang="en-CA" sz="1400" dirty="0" smtClean="0">
                <a:latin typeface="+mj-lt"/>
              </a:rPr>
              <a:t> de </a:t>
            </a:r>
            <a:r>
              <a:rPr lang="en-CA" sz="1400" dirty="0" err="1" smtClean="0">
                <a:latin typeface="+mj-lt"/>
              </a:rPr>
              <a:t>derechos</a:t>
            </a:r>
            <a:r>
              <a:rPr lang="en-CA" sz="1400" dirty="0" smtClean="0">
                <a:latin typeface="+mj-lt"/>
              </a:rPr>
              <a:t> en los </a:t>
            </a:r>
            <a:r>
              <a:rPr lang="en-CA" sz="1400" dirty="0" err="1" smtClean="0">
                <a:latin typeface="+mj-lt"/>
              </a:rPr>
              <a:t>programas</a:t>
            </a:r>
            <a:r>
              <a:rPr lang="en-CA" sz="1400" dirty="0" smtClean="0">
                <a:latin typeface="+mj-lt"/>
              </a:rPr>
              <a:t> de </a:t>
            </a:r>
            <a:r>
              <a:rPr lang="es-CL" sz="1400" dirty="0" smtClean="0">
                <a:latin typeface="+mj-lt"/>
              </a:rPr>
              <a:t>seguimiento </a:t>
            </a:r>
            <a:r>
              <a:rPr lang="en-CA" sz="1400" dirty="0" smtClean="0">
                <a:latin typeface="+mj-lt"/>
              </a:rPr>
              <a:t>y </a:t>
            </a:r>
            <a:r>
              <a:rPr lang="en-CA" sz="1400" dirty="0" err="1" smtClean="0">
                <a:latin typeface="+mj-lt"/>
              </a:rPr>
              <a:t>evaluaci</a:t>
            </a:r>
            <a:r>
              <a:rPr lang="es-ES" sz="1400" dirty="0">
                <a:latin typeface="+mj-lt"/>
              </a:rPr>
              <a:t>ó</a:t>
            </a:r>
            <a:r>
              <a:rPr lang="en-CA" sz="1400" dirty="0" smtClean="0">
                <a:latin typeface="+mj-lt"/>
              </a:rPr>
              <a:t>n</a:t>
            </a:r>
            <a:endParaRPr lang="en-CA" sz="1400" dirty="0">
              <a:latin typeface="+mj-lt"/>
            </a:endParaRPr>
          </a:p>
        </p:txBody>
      </p:sp>
      <p:sp>
        <p:nvSpPr>
          <p:cNvPr id="16391" name="Rectangle 12"/>
          <p:cNvSpPr>
            <a:spLocks noChangeArrowheads="1"/>
          </p:cNvSpPr>
          <p:nvPr/>
        </p:nvSpPr>
        <p:spPr bwMode="auto">
          <a:xfrm>
            <a:off x="5435600" y="1196975"/>
            <a:ext cx="2266950" cy="81560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buFont typeface="Wingdings" pitchFamily="2" charset="2"/>
              <a:buNone/>
            </a:pPr>
            <a:r>
              <a:rPr lang="en-CA" sz="1400" dirty="0">
                <a:solidFill>
                  <a:srgbClr val="000000"/>
                </a:solidFill>
                <a:latin typeface="+mj-lt"/>
              </a:rPr>
              <a:t>- </a:t>
            </a:r>
            <a:r>
              <a:rPr lang="en-CA" sz="1400" dirty="0" err="1" smtClean="0">
                <a:solidFill>
                  <a:srgbClr val="000000"/>
                </a:solidFill>
                <a:latin typeface="+mj-lt"/>
              </a:rPr>
              <a:t>Inclusi</a:t>
            </a:r>
            <a:r>
              <a:rPr lang="es-ES" sz="1400" dirty="0">
                <a:latin typeface="+mj-lt"/>
              </a:rPr>
              <a:t>ó</a:t>
            </a:r>
            <a:r>
              <a:rPr lang="en-CA" sz="1400" dirty="0" smtClean="0">
                <a:solidFill>
                  <a:srgbClr val="000000"/>
                </a:solidFill>
                <a:latin typeface="+mj-lt"/>
              </a:rPr>
              <a:t>n de </a:t>
            </a:r>
            <a:r>
              <a:rPr lang="en-CA" sz="1400" dirty="0" err="1" smtClean="0">
                <a:solidFill>
                  <a:srgbClr val="000000"/>
                </a:solidFill>
                <a:latin typeface="+mj-lt"/>
              </a:rPr>
              <a:t>derechos</a:t>
            </a:r>
            <a:r>
              <a:rPr lang="en-CA" sz="1400" dirty="0" smtClean="0">
                <a:solidFill>
                  <a:srgbClr val="000000"/>
                </a:solidFill>
                <a:latin typeface="+mj-lt"/>
              </a:rPr>
              <a:t> </a:t>
            </a:r>
            <a:r>
              <a:rPr lang="en-CA" sz="1400" dirty="0" err="1" smtClean="0">
                <a:solidFill>
                  <a:srgbClr val="000000"/>
                </a:solidFill>
                <a:latin typeface="+mj-lt"/>
              </a:rPr>
              <a:t>humanos</a:t>
            </a:r>
            <a:endParaRPr lang="en-CA" sz="1400" dirty="0">
              <a:solidFill>
                <a:srgbClr val="000000"/>
              </a:solidFill>
              <a:latin typeface="+mj-lt"/>
            </a:endParaRPr>
          </a:p>
          <a:p>
            <a:pPr>
              <a:spcAft>
                <a:spcPts val="600"/>
              </a:spcAft>
              <a:buFont typeface="Wingdings" pitchFamily="2" charset="2"/>
              <a:buNone/>
            </a:pPr>
            <a:r>
              <a:rPr lang="en-CA" sz="1400" dirty="0">
                <a:solidFill>
                  <a:srgbClr val="000000"/>
                </a:solidFill>
                <a:latin typeface="+mj-lt"/>
              </a:rPr>
              <a:t>- </a:t>
            </a:r>
            <a:r>
              <a:rPr lang="en-CA" sz="1400" dirty="0" err="1" smtClean="0">
                <a:solidFill>
                  <a:srgbClr val="000000"/>
                </a:solidFill>
                <a:latin typeface="+mj-lt"/>
              </a:rPr>
              <a:t>Inclusi</a:t>
            </a:r>
            <a:r>
              <a:rPr lang="es-ES" sz="1400" dirty="0">
                <a:latin typeface="+mj-lt"/>
              </a:rPr>
              <a:t>ó</a:t>
            </a:r>
            <a:r>
              <a:rPr lang="en-CA" sz="1400" dirty="0" smtClean="0">
                <a:solidFill>
                  <a:srgbClr val="000000"/>
                </a:solidFill>
                <a:latin typeface="+mj-lt"/>
              </a:rPr>
              <a:t>n de partners</a:t>
            </a:r>
            <a:endParaRPr lang="en-CA" sz="1400" dirty="0">
              <a:solidFill>
                <a:srgbClr val="000000"/>
              </a:solidFill>
              <a:latin typeface="+mj-lt"/>
            </a:endParaRPr>
          </a:p>
        </p:txBody>
      </p:sp>
      <p:sp>
        <p:nvSpPr>
          <p:cNvPr id="16392" name="Rectangle 6"/>
          <p:cNvSpPr>
            <a:spLocks noChangeArrowheads="1"/>
          </p:cNvSpPr>
          <p:nvPr/>
        </p:nvSpPr>
        <p:spPr bwMode="auto">
          <a:xfrm>
            <a:off x="7667625" y="2636838"/>
            <a:ext cx="1728788" cy="2246769"/>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400" dirty="0">
                <a:latin typeface="+mj-lt"/>
              </a:rPr>
              <a:t>- alinear derechos con problemas de desarrollo</a:t>
            </a:r>
          </a:p>
          <a:p>
            <a:r>
              <a:rPr lang="es-ES" sz="1400" dirty="0">
                <a:latin typeface="+mj-lt"/>
              </a:rPr>
              <a:t>- Identificar patrones de discriminación.</a:t>
            </a:r>
          </a:p>
          <a:p>
            <a:r>
              <a:rPr lang="es-ES" sz="1400" dirty="0">
                <a:latin typeface="+mj-lt"/>
              </a:rPr>
              <a:t>desigualdad, y exclusión.</a:t>
            </a:r>
          </a:p>
          <a:p>
            <a:r>
              <a:rPr lang="es-ES" sz="1400" dirty="0">
                <a:latin typeface="+mj-lt"/>
              </a:rPr>
              <a:t>- brechas de capacidad de </a:t>
            </a:r>
          </a:p>
          <a:p>
            <a:r>
              <a:rPr lang="es-ES" sz="1400" dirty="0" err="1">
                <a:latin typeface="+mj-lt"/>
              </a:rPr>
              <a:t>TDs</a:t>
            </a:r>
            <a:r>
              <a:rPr lang="es-ES" sz="1400" dirty="0">
                <a:latin typeface="+mj-lt"/>
              </a:rPr>
              <a:t> y </a:t>
            </a:r>
            <a:r>
              <a:rPr lang="es-ES" sz="1400" dirty="0" err="1">
                <a:latin typeface="+mj-lt"/>
              </a:rPr>
              <a:t>TOs</a:t>
            </a:r>
            <a:endParaRPr lang="es-ES" sz="1400" dirty="0">
              <a:latin typeface="+mj-lt"/>
            </a:endParaRPr>
          </a:p>
        </p:txBody>
      </p:sp>
      <p:sp>
        <p:nvSpPr>
          <p:cNvPr id="16393" name="Rectangle 9"/>
          <p:cNvSpPr>
            <a:spLocks noChangeArrowheads="1"/>
          </p:cNvSpPr>
          <p:nvPr/>
        </p:nvSpPr>
        <p:spPr bwMode="auto">
          <a:xfrm>
            <a:off x="6732588" y="5283200"/>
            <a:ext cx="2266950" cy="138499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s-ES" sz="1400" dirty="0">
                <a:latin typeface="+mj-lt"/>
              </a:rPr>
              <a:t>Titulares de derechos empoderados y portadores de deberes fortalecidos contribuyen </a:t>
            </a:r>
          </a:p>
          <a:p>
            <a:r>
              <a:rPr lang="es-ES" sz="1400" dirty="0">
                <a:latin typeface="+mj-lt"/>
              </a:rPr>
              <a:t>a la realización</a:t>
            </a:r>
          </a:p>
          <a:p>
            <a:r>
              <a:rPr lang="es-ES" sz="1400" dirty="0">
                <a:latin typeface="+mj-lt"/>
              </a:rPr>
              <a:t>de </a:t>
            </a:r>
            <a:r>
              <a:rPr lang="es-ES" sz="1400" dirty="0" smtClean="0">
                <a:latin typeface="+mj-lt"/>
              </a:rPr>
              <a:t>derechos humanos</a:t>
            </a:r>
            <a:endParaRPr lang="es-ES" sz="1400" dirty="0">
              <a:latin typeface="+mj-lt"/>
            </a:endParaRPr>
          </a:p>
        </p:txBody>
      </p:sp>
      <p:sp>
        <p:nvSpPr>
          <p:cNvPr id="16394" name="Rectangle 10"/>
          <p:cNvSpPr>
            <a:spLocks noChangeArrowheads="1"/>
          </p:cNvSpPr>
          <p:nvPr/>
        </p:nvSpPr>
        <p:spPr bwMode="auto">
          <a:xfrm>
            <a:off x="0" y="5975697"/>
            <a:ext cx="2268538" cy="95410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buFont typeface="Wingdings" pitchFamily="2" charset="2"/>
              <a:buNone/>
            </a:pPr>
            <a:r>
              <a:rPr lang="en-CA" sz="1400" dirty="0" err="1" smtClean="0">
                <a:solidFill>
                  <a:srgbClr val="000000"/>
                </a:solidFill>
                <a:latin typeface="+mj-lt"/>
              </a:rPr>
              <a:t>Capacidades</a:t>
            </a:r>
            <a:r>
              <a:rPr lang="en-CA" sz="1400" dirty="0" smtClean="0">
                <a:solidFill>
                  <a:srgbClr val="000000"/>
                </a:solidFill>
                <a:latin typeface="+mj-lt"/>
              </a:rPr>
              <a:t> de los t</a:t>
            </a:r>
            <a:r>
              <a:rPr lang="es-ES" sz="1400" dirty="0" err="1" smtClean="0">
                <a:latin typeface="+mj-lt"/>
              </a:rPr>
              <a:t>itulares</a:t>
            </a:r>
            <a:r>
              <a:rPr lang="es-ES" sz="1400" dirty="0" smtClean="0">
                <a:latin typeface="+mj-lt"/>
              </a:rPr>
              <a:t> </a:t>
            </a:r>
            <a:r>
              <a:rPr lang="es-ES" sz="1400" dirty="0">
                <a:latin typeface="+mj-lt"/>
              </a:rPr>
              <a:t>de derechos </a:t>
            </a:r>
            <a:r>
              <a:rPr lang="en-CA" sz="1400" dirty="0" smtClean="0">
                <a:solidFill>
                  <a:srgbClr val="000000"/>
                </a:solidFill>
                <a:latin typeface="+mj-lt"/>
              </a:rPr>
              <a:t>y de los </a:t>
            </a:r>
            <a:r>
              <a:rPr lang="en-CA" sz="1400" dirty="0" err="1" smtClean="0">
                <a:solidFill>
                  <a:srgbClr val="000000"/>
                </a:solidFill>
                <a:latin typeface="+mj-lt"/>
              </a:rPr>
              <a:t>portadores</a:t>
            </a:r>
            <a:r>
              <a:rPr lang="en-CA" sz="1400" dirty="0" smtClean="0">
                <a:solidFill>
                  <a:srgbClr val="000000"/>
                </a:solidFill>
                <a:latin typeface="+mj-lt"/>
              </a:rPr>
              <a:t> de </a:t>
            </a:r>
            <a:r>
              <a:rPr lang="es-ES" sz="1400" dirty="0" smtClean="0">
                <a:latin typeface="+mj-lt"/>
              </a:rPr>
              <a:t>deberes fortalecidas </a:t>
            </a:r>
            <a:endParaRPr lang="en-CA" sz="1400" dirty="0">
              <a:solidFill>
                <a:srgbClr val="000000"/>
              </a:solidFill>
              <a:latin typeface="+mj-lt"/>
            </a:endParaRPr>
          </a:p>
        </p:txBody>
      </p:sp>
    </p:spTree>
    <p:extLst>
      <p:ext uri="{BB962C8B-B14F-4D97-AF65-F5344CB8AC3E}">
        <p14:creationId xmlns:p14="http://schemas.microsoft.com/office/powerpoint/2010/main" val="38904814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Grp="1"/>
          </p:cNvSpPr>
          <p:nvPr>
            <p:ph type="body" sz="half" idx="4294967295"/>
          </p:nvPr>
        </p:nvSpPr>
        <p:spPr>
          <a:xfrm>
            <a:off x="179512" y="1484784"/>
            <a:ext cx="4495800" cy="3943746"/>
          </a:xfrm>
        </p:spPr>
        <p:txBody>
          <a:bodyPr/>
          <a:lstStyle/>
          <a:p>
            <a:pPr>
              <a:lnSpc>
                <a:spcPct val="80000"/>
              </a:lnSpc>
              <a:buFont typeface="Arial" charset="0"/>
              <a:buNone/>
            </a:pPr>
            <a:endParaRPr lang="es-ES" sz="1400" b="1" u="sng" dirty="0" smtClean="0"/>
          </a:p>
          <a:p>
            <a:pPr>
              <a:lnSpc>
                <a:spcPct val="80000"/>
              </a:lnSpc>
              <a:buFont typeface="Arial" charset="0"/>
              <a:buNone/>
            </a:pPr>
            <a:r>
              <a:rPr lang="es-ES" sz="1800" b="1" u="sng" dirty="0" smtClean="0"/>
              <a:t>Elementos de capacidad de los </a:t>
            </a:r>
            <a:r>
              <a:rPr lang="es-ES" sz="1800" b="1" u="sng" dirty="0"/>
              <a:t>p</a:t>
            </a:r>
            <a:r>
              <a:rPr lang="es-ES" sz="1800" b="1" u="sng" dirty="0" smtClean="0"/>
              <a:t>ortadores de deberes:</a:t>
            </a:r>
          </a:p>
          <a:p>
            <a:pPr>
              <a:lnSpc>
                <a:spcPct val="60000"/>
              </a:lnSpc>
              <a:buFont typeface="Arial" charset="0"/>
              <a:buNone/>
            </a:pPr>
            <a:r>
              <a:rPr lang="es-ES" sz="2400" dirty="0" smtClean="0"/>
              <a:t>	</a:t>
            </a:r>
          </a:p>
          <a:p>
            <a:pPr>
              <a:lnSpc>
                <a:spcPct val="60000"/>
              </a:lnSpc>
              <a:buFont typeface="Arial" charset="0"/>
              <a:buNone/>
            </a:pPr>
            <a:r>
              <a:rPr lang="es-ES" sz="1800" b="1" dirty="0" smtClean="0">
                <a:solidFill>
                  <a:srgbClr val="800000"/>
                </a:solidFill>
              </a:rPr>
              <a:t>	¿Pueden?</a:t>
            </a:r>
            <a:endParaRPr lang="es-ES" sz="1800" dirty="0" smtClean="0"/>
          </a:p>
          <a:p>
            <a:pPr lvl="1">
              <a:lnSpc>
                <a:spcPct val="60000"/>
              </a:lnSpc>
              <a:buFont typeface="Arial" charset="0"/>
              <a:buNone/>
            </a:pPr>
            <a:r>
              <a:rPr lang="es-ES" sz="1800" dirty="0" smtClean="0"/>
              <a:t>- Conocimiento</a:t>
            </a:r>
          </a:p>
          <a:p>
            <a:pPr marL="457200" lvl="1" indent="0">
              <a:lnSpc>
                <a:spcPct val="60000"/>
              </a:lnSpc>
              <a:buNone/>
            </a:pPr>
            <a:r>
              <a:rPr lang="es-ES" sz="1800" dirty="0" smtClean="0"/>
              <a:t>- Recursos (humanos, técnicos </a:t>
            </a:r>
          </a:p>
          <a:p>
            <a:pPr lvl="1">
              <a:lnSpc>
                <a:spcPct val="60000"/>
              </a:lnSpc>
              <a:buFontTx/>
              <a:buNone/>
            </a:pPr>
            <a:r>
              <a:rPr lang="es-ES" sz="1800" dirty="0" smtClean="0"/>
              <a:t>y financieros)</a:t>
            </a:r>
          </a:p>
          <a:p>
            <a:pPr marL="457200" lvl="1" indent="0">
              <a:lnSpc>
                <a:spcPct val="60000"/>
              </a:lnSpc>
              <a:buNone/>
            </a:pPr>
            <a:r>
              <a:rPr lang="es-ES" sz="1800" dirty="0" smtClean="0"/>
              <a:t>- Habilidades de organización</a:t>
            </a:r>
          </a:p>
          <a:p>
            <a:pPr lvl="1">
              <a:lnSpc>
                <a:spcPct val="60000"/>
              </a:lnSpc>
              <a:buFontTx/>
              <a:buChar char="-"/>
            </a:pPr>
            <a:endParaRPr lang="es-ES" sz="1800" dirty="0" smtClean="0"/>
          </a:p>
          <a:p>
            <a:pPr lvl="1">
              <a:lnSpc>
                <a:spcPct val="60000"/>
              </a:lnSpc>
              <a:buFont typeface="Arial" charset="0"/>
              <a:buNone/>
            </a:pPr>
            <a:r>
              <a:rPr lang="es-ES" sz="1800" b="1" dirty="0" smtClean="0">
                <a:solidFill>
                  <a:srgbClr val="800000"/>
                </a:solidFill>
              </a:rPr>
              <a:t>¿Quieren?</a:t>
            </a:r>
            <a:endParaRPr lang="es-ES" sz="1800" dirty="0" smtClean="0"/>
          </a:p>
          <a:p>
            <a:pPr marL="457200" lvl="1" indent="0">
              <a:lnSpc>
                <a:spcPct val="60000"/>
              </a:lnSpc>
              <a:buNone/>
            </a:pPr>
            <a:r>
              <a:rPr lang="es-ES" sz="1800" dirty="0" smtClean="0"/>
              <a:t>- Responsabilidad / motivación </a:t>
            </a:r>
          </a:p>
          <a:p>
            <a:pPr lvl="1">
              <a:lnSpc>
                <a:spcPct val="60000"/>
              </a:lnSpc>
              <a:buFontTx/>
              <a:buNone/>
            </a:pPr>
            <a:r>
              <a:rPr lang="es-ES" sz="1800" dirty="0" smtClean="0"/>
              <a:t>/liderazgo</a:t>
            </a:r>
          </a:p>
          <a:p>
            <a:pPr lvl="1">
              <a:lnSpc>
                <a:spcPct val="60000"/>
              </a:lnSpc>
              <a:buFontTx/>
              <a:buChar char="-"/>
            </a:pPr>
            <a:endParaRPr lang="es-ES" sz="1800" dirty="0" smtClean="0"/>
          </a:p>
          <a:p>
            <a:pPr lvl="1">
              <a:lnSpc>
                <a:spcPct val="60000"/>
              </a:lnSpc>
              <a:buFont typeface="Arial" charset="0"/>
              <a:buNone/>
            </a:pPr>
            <a:r>
              <a:rPr lang="es-ES" sz="1800" b="1" dirty="0" smtClean="0">
                <a:solidFill>
                  <a:srgbClr val="800000"/>
                </a:solidFill>
              </a:rPr>
              <a:t>¿Deberían?</a:t>
            </a:r>
            <a:endParaRPr lang="es-ES" sz="1800" dirty="0" smtClean="0"/>
          </a:p>
          <a:p>
            <a:pPr lvl="1">
              <a:lnSpc>
                <a:spcPct val="60000"/>
              </a:lnSpc>
              <a:buFont typeface="Arial" charset="0"/>
              <a:buNone/>
            </a:pPr>
            <a:r>
              <a:rPr lang="es-ES" sz="1800" dirty="0" smtClean="0"/>
              <a:t>- Autoridad</a:t>
            </a:r>
          </a:p>
        </p:txBody>
      </p:sp>
      <p:sp>
        <p:nvSpPr>
          <p:cNvPr id="81922" name="Rectangle 5"/>
          <p:cNvSpPr>
            <a:spLocks noGrp="1"/>
          </p:cNvSpPr>
          <p:nvPr>
            <p:ph type="body" sz="half" idx="4294967295"/>
          </p:nvPr>
        </p:nvSpPr>
        <p:spPr>
          <a:xfrm>
            <a:off x="4788024" y="1341438"/>
            <a:ext cx="4248348" cy="5516562"/>
          </a:xfrm>
        </p:spPr>
        <p:txBody>
          <a:bodyPr/>
          <a:lstStyle/>
          <a:p>
            <a:pPr>
              <a:lnSpc>
                <a:spcPct val="80000"/>
              </a:lnSpc>
              <a:buFont typeface="Arial" charset="0"/>
              <a:buNone/>
            </a:pPr>
            <a:r>
              <a:rPr lang="es-ES" sz="2400" dirty="0" smtClean="0"/>
              <a:t>	</a:t>
            </a:r>
          </a:p>
          <a:p>
            <a:pPr>
              <a:lnSpc>
                <a:spcPct val="80000"/>
              </a:lnSpc>
              <a:buFont typeface="Arial" charset="0"/>
              <a:buNone/>
            </a:pPr>
            <a:r>
              <a:rPr lang="es-ES" sz="1800" b="1" u="sng" dirty="0" smtClean="0"/>
              <a:t>Elementos de capacidad de los titulares de derechos</a:t>
            </a:r>
          </a:p>
          <a:p>
            <a:pPr>
              <a:lnSpc>
                <a:spcPct val="80000"/>
              </a:lnSpc>
            </a:pPr>
            <a:endParaRPr lang="es-ES" sz="1800" b="1" u="sng" dirty="0" smtClean="0"/>
          </a:p>
          <a:p>
            <a:pPr>
              <a:lnSpc>
                <a:spcPct val="80000"/>
              </a:lnSpc>
              <a:buFont typeface="Arial" charset="0"/>
              <a:buNone/>
            </a:pPr>
            <a:r>
              <a:rPr lang="es-ES" sz="1800" b="1" dirty="0" smtClean="0">
                <a:solidFill>
                  <a:srgbClr val="800000"/>
                </a:solidFill>
              </a:rPr>
              <a:t>	¿Pueden?</a:t>
            </a:r>
          </a:p>
          <a:p>
            <a:pPr>
              <a:lnSpc>
                <a:spcPct val="80000"/>
              </a:lnSpc>
              <a:buFont typeface="Arial" charset="0"/>
              <a:buNone/>
            </a:pPr>
            <a:r>
              <a:rPr lang="es-ES" sz="1800" dirty="0" smtClean="0"/>
              <a:t>	-Conocimiento</a:t>
            </a:r>
          </a:p>
          <a:p>
            <a:pPr>
              <a:lnSpc>
                <a:spcPct val="80000"/>
              </a:lnSpc>
              <a:buFont typeface="Arial" charset="0"/>
              <a:buNone/>
            </a:pPr>
            <a:r>
              <a:rPr lang="es-ES" sz="1800" dirty="0" smtClean="0"/>
              <a:t>	- Recursos</a:t>
            </a:r>
          </a:p>
          <a:p>
            <a:pPr>
              <a:lnSpc>
                <a:spcPct val="80000"/>
              </a:lnSpc>
              <a:buFont typeface="Arial" charset="0"/>
              <a:buNone/>
            </a:pPr>
            <a:r>
              <a:rPr lang="es-ES" sz="1800" dirty="0" smtClean="0"/>
              <a:t>	- Capacidades individuales</a:t>
            </a:r>
          </a:p>
          <a:p>
            <a:pPr>
              <a:lnSpc>
                <a:spcPct val="80000"/>
              </a:lnSpc>
            </a:pPr>
            <a:endParaRPr lang="es-ES" sz="1800" dirty="0" smtClean="0"/>
          </a:p>
          <a:p>
            <a:pPr>
              <a:lnSpc>
                <a:spcPct val="80000"/>
              </a:lnSpc>
              <a:buFont typeface="Arial" charset="0"/>
              <a:buNone/>
            </a:pPr>
            <a:r>
              <a:rPr lang="es-ES" sz="1800" b="1" dirty="0" smtClean="0">
                <a:solidFill>
                  <a:srgbClr val="800000"/>
                </a:solidFill>
              </a:rPr>
              <a:t>	¿Quieren?</a:t>
            </a:r>
            <a:endParaRPr lang="es-ES" sz="1800" dirty="0" smtClean="0"/>
          </a:p>
          <a:p>
            <a:pPr>
              <a:lnSpc>
                <a:spcPct val="80000"/>
              </a:lnSpc>
              <a:buFont typeface="Arial" charset="0"/>
              <a:buNone/>
            </a:pPr>
            <a:r>
              <a:rPr lang="es-ES" sz="1800" dirty="0" smtClean="0"/>
              <a:t>	- Seguridad</a:t>
            </a:r>
          </a:p>
          <a:p>
            <a:pPr>
              <a:lnSpc>
                <a:spcPct val="80000"/>
              </a:lnSpc>
              <a:buFont typeface="Arial" charset="0"/>
              <a:buNone/>
            </a:pPr>
            <a:r>
              <a:rPr lang="es-ES" sz="1800" dirty="0" smtClean="0"/>
              <a:t>	- Motivación</a:t>
            </a:r>
          </a:p>
          <a:p>
            <a:pPr>
              <a:lnSpc>
                <a:spcPct val="80000"/>
              </a:lnSpc>
            </a:pPr>
            <a:endParaRPr lang="es-ES" sz="1800" dirty="0" smtClean="0">
              <a:solidFill>
                <a:srgbClr val="990000"/>
              </a:solidFill>
            </a:endParaRPr>
          </a:p>
          <a:p>
            <a:pPr>
              <a:lnSpc>
                <a:spcPct val="80000"/>
              </a:lnSpc>
              <a:buFont typeface="Arial" charset="0"/>
              <a:buNone/>
            </a:pPr>
            <a:r>
              <a:rPr lang="es-ES" sz="2400" dirty="0" smtClean="0"/>
              <a:t>	</a:t>
            </a:r>
            <a:r>
              <a:rPr lang="es-ES" sz="1800" b="1" dirty="0" smtClean="0">
                <a:solidFill>
                  <a:srgbClr val="990000"/>
                </a:solidFill>
              </a:rPr>
              <a:t>Entorno de apoyo</a:t>
            </a:r>
          </a:p>
          <a:p>
            <a:pPr>
              <a:lnSpc>
                <a:spcPct val="80000"/>
              </a:lnSpc>
              <a:buFont typeface="Arial" charset="0"/>
              <a:buNone/>
            </a:pPr>
            <a:r>
              <a:rPr lang="es-ES" sz="1800" dirty="0" smtClean="0"/>
              <a:t>	- Derecho a participar</a:t>
            </a:r>
          </a:p>
          <a:p>
            <a:pPr>
              <a:lnSpc>
                <a:spcPct val="80000"/>
              </a:lnSpc>
              <a:buFont typeface="Arial" charset="0"/>
              <a:buNone/>
            </a:pPr>
            <a:r>
              <a:rPr lang="es-ES" sz="1800" dirty="0" smtClean="0"/>
              <a:t>	- Información</a:t>
            </a:r>
          </a:p>
          <a:p>
            <a:pPr>
              <a:lnSpc>
                <a:spcPct val="80000"/>
              </a:lnSpc>
              <a:buFont typeface="Arial" charset="0"/>
              <a:buNone/>
            </a:pPr>
            <a:r>
              <a:rPr lang="es-ES" sz="1800" dirty="0" smtClean="0"/>
              <a:t>	- Libertad de asociación y de expresión</a:t>
            </a:r>
          </a:p>
        </p:txBody>
      </p:sp>
      <p:sp>
        <p:nvSpPr>
          <p:cNvPr id="215043" name="Rectangle 3"/>
          <p:cNvSpPr>
            <a:spLocks noChangeArrowheads="1"/>
          </p:cNvSpPr>
          <p:nvPr/>
        </p:nvSpPr>
        <p:spPr bwMode="auto">
          <a:xfrm>
            <a:off x="1619250" y="260350"/>
            <a:ext cx="6796088" cy="865188"/>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s-ES" sz="2800" b="1" dirty="0">
                <a:latin typeface="Calibri" pitchFamily="34" charset="0"/>
              </a:rPr>
              <a:t>Paso 3 </a:t>
            </a:r>
            <a:r>
              <a:rPr lang="es-ES" sz="2800" b="1" dirty="0" smtClean="0">
                <a:latin typeface="Calibri" pitchFamily="34" charset="0"/>
              </a:rPr>
              <a:t>- Análisis </a:t>
            </a:r>
            <a:r>
              <a:rPr lang="es-ES" sz="2800" b="1" dirty="0">
                <a:latin typeface="Calibri" pitchFamily="34" charset="0"/>
              </a:rPr>
              <a:t>de brechas de capacidad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noChangeArrowheads="1"/>
          </p:cNvSpPr>
          <p:nvPr>
            <p:ph type="body" idx="4294967295"/>
          </p:nvPr>
        </p:nvSpPr>
        <p:spPr>
          <a:xfrm>
            <a:off x="323850" y="1905000"/>
            <a:ext cx="8458200" cy="4953000"/>
          </a:xfrm>
        </p:spPr>
        <p:txBody>
          <a:bodyPr/>
          <a:lstStyle/>
          <a:p>
            <a:pPr marL="609600" indent="-609600" eaLnBrk="1" hangingPunct="1">
              <a:lnSpc>
                <a:spcPct val="90000"/>
              </a:lnSpc>
              <a:buFont typeface="Arial" charset="0"/>
              <a:buNone/>
            </a:pPr>
            <a:r>
              <a:rPr lang="es-ES" sz="2000" dirty="0" smtClean="0"/>
              <a:t>Sobre la base del análisis de roles</a:t>
            </a:r>
          </a:p>
          <a:p>
            <a:pPr marL="609600" indent="-609600" eaLnBrk="1" hangingPunct="1">
              <a:lnSpc>
                <a:spcPct val="90000"/>
              </a:lnSpc>
              <a:buFont typeface="Arial" charset="0"/>
              <a:buNone/>
            </a:pPr>
            <a:endParaRPr lang="es-ES" sz="2000" dirty="0" smtClean="0"/>
          </a:p>
          <a:p>
            <a:pPr marL="609600" indent="-609600" eaLnBrk="1" hangingPunct="1">
              <a:lnSpc>
                <a:spcPct val="90000"/>
              </a:lnSpc>
              <a:buFontTx/>
              <a:buAutoNum type="arabicPeriod"/>
            </a:pPr>
            <a:r>
              <a:rPr lang="es-ES" sz="2000" dirty="0" smtClean="0"/>
              <a:t>Vuelva a la reclamación de los titulares de derechos y seleccione de 2 a 3 </a:t>
            </a:r>
            <a:r>
              <a:rPr lang="es-ES" sz="2000" u="sng" dirty="0" smtClean="0"/>
              <a:t>portadores de deberes más críticos</a:t>
            </a:r>
            <a:r>
              <a:rPr lang="es-ES" sz="2000" dirty="0" smtClean="0"/>
              <a:t>  </a:t>
            </a:r>
          </a:p>
          <a:p>
            <a:pPr marL="609600" indent="-609600" eaLnBrk="1" hangingPunct="1">
              <a:lnSpc>
                <a:spcPct val="90000"/>
              </a:lnSpc>
              <a:buFontTx/>
              <a:buAutoNum type="arabicPeriod"/>
            </a:pPr>
            <a:endParaRPr lang="es-ES" sz="2000" dirty="0" smtClean="0"/>
          </a:p>
          <a:p>
            <a:pPr marL="609600" indent="-609600" eaLnBrk="1" hangingPunct="1">
              <a:lnSpc>
                <a:spcPct val="90000"/>
              </a:lnSpc>
              <a:buFontTx/>
              <a:buAutoNum type="arabicPeriod"/>
            </a:pPr>
            <a:r>
              <a:rPr lang="es-ES" sz="2000" dirty="0" smtClean="0"/>
              <a:t>Para cada PD y TD, identificar sus principales brechas de capacidad </a:t>
            </a:r>
          </a:p>
          <a:p>
            <a:pPr marL="609600" indent="-609600" eaLnBrk="1" hangingPunct="1">
              <a:lnSpc>
                <a:spcPct val="90000"/>
              </a:lnSpc>
              <a:buFont typeface="Arial" charset="0"/>
              <a:buNone/>
            </a:pPr>
            <a:r>
              <a:rPr lang="es-ES" sz="2800" dirty="0" smtClean="0"/>
              <a:t>	Cosas que impiden que los portadores  de deberes puedan desempeñar sus funciones y que los titulares de derechos puedan reclamar sus derechos</a:t>
            </a:r>
            <a:r>
              <a:rPr lang="es-ES" sz="2000" dirty="0" smtClean="0"/>
              <a:t> </a:t>
            </a:r>
          </a:p>
          <a:p>
            <a:pPr marL="609600" indent="-609600" eaLnBrk="1" hangingPunct="1">
              <a:lnSpc>
                <a:spcPct val="90000"/>
              </a:lnSpc>
              <a:buFont typeface="Arial" charset="0"/>
              <a:buNone/>
            </a:pPr>
            <a:endParaRPr lang="es-ES" sz="2000" dirty="0" smtClean="0"/>
          </a:p>
          <a:p>
            <a:pPr marL="609600" indent="-609600" eaLnBrk="1" hangingPunct="1">
              <a:lnSpc>
                <a:spcPct val="90000"/>
              </a:lnSpc>
              <a:buFont typeface="Arial" charset="0"/>
              <a:buNone/>
            </a:pPr>
            <a:r>
              <a:rPr lang="es-ES" sz="2000" dirty="0" smtClean="0"/>
              <a:t>3     Listar las deficiencias claves de capacidad detectadas</a:t>
            </a:r>
          </a:p>
        </p:txBody>
      </p:sp>
      <p:sp>
        <p:nvSpPr>
          <p:cNvPr id="221187" name="Rectangle 3"/>
          <p:cNvSpPr>
            <a:spLocks noChangeArrowheads="1"/>
          </p:cNvSpPr>
          <p:nvPr/>
        </p:nvSpPr>
        <p:spPr bwMode="auto">
          <a:xfrm>
            <a:off x="1908175" y="228600"/>
            <a:ext cx="6513513" cy="137160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s-ES" sz="3600">
                <a:latin typeface="Calibri" pitchFamily="34" charset="0"/>
              </a:rPr>
              <a:t>Trabajo en Equipo </a:t>
            </a:r>
            <a:r>
              <a:rPr sz="1600"/>
              <a:t/>
            </a:r>
            <a:br>
              <a:rPr sz="1600"/>
            </a:br>
            <a:r>
              <a:rPr lang="es-ES" sz="3600">
                <a:latin typeface="Calibri" pitchFamily="34" charset="0"/>
              </a:rPr>
              <a:t>Análisis de brechas de capacidad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a:xfrm>
            <a:off x="154976" y="0"/>
            <a:ext cx="8877646" cy="1168400"/>
          </a:xfrm>
        </p:spPr>
        <p:txBody>
          <a:bodyPr/>
          <a:lstStyle/>
          <a:p>
            <a:pPr eaLnBrk="1" hangingPunct="1"/>
            <a:r>
              <a:rPr lang="es-ES" sz="3300" b="1" smtClean="0">
                <a:solidFill>
                  <a:srgbClr val="0068AD"/>
                </a:solidFill>
              </a:rPr>
              <a:t>Ejemplo: Derecho a la educación</a:t>
            </a:r>
          </a:p>
        </p:txBody>
      </p:sp>
      <p:graphicFrame>
        <p:nvGraphicFramePr>
          <p:cNvPr id="90138" name="Group 26"/>
          <p:cNvGraphicFramePr>
            <a:graphicFrameLocks noGrp="1"/>
          </p:cNvGraphicFramePr>
          <p:nvPr>
            <p:extLst>
              <p:ext uri="{D42A27DB-BD31-4B8C-83A1-F6EECF244321}">
                <p14:modId xmlns:p14="http://schemas.microsoft.com/office/powerpoint/2010/main" val="616865257"/>
              </p:ext>
            </p:extLst>
          </p:nvPr>
        </p:nvGraphicFramePr>
        <p:xfrm>
          <a:off x="323528" y="1412776"/>
          <a:ext cx="8640960" cy="5370587"/>
        </p:xfrm>
        <a:graphic>
          <a:graphicData uri="http://schemas.openxmlformats.org/drawingml/2006/table">
            <a:tbl>
              <a:tblPr/>
              <a:tblGrid>
                <a:gridCol w="2764035"/>
                <a:gridCol w="3653176"/>
                <a:gridCol w="2223749"/>
              </a:tblGrid>
              <a:tr h="1563856">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Titular de derechos: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s-ES" sz="20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s-ES" sz="2000" b="0"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Reclamación:</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45572">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(1):</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Obligaciones:</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34215">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(2):</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t> </a:t>
                      </a: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92447">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Titular de Obligaciones (3):</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s-E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s-E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dirty="0"/>
                        <a:t> </a:t>
                      </a:r>
                      <a:r>
                        <a:rPr kumimoji="0" lang="es-ES" sz="2000" b="1" i="0" u="none" strike="noStrike" cap="none" normalizeH="0" baseline="0" dirty="0" smtClean="0">
                          <a:ln>
                            <a:noFill/>
                          </a:ln>
                          <a:solidFill>
                            <a:schemeClr val="tx1"/>
                          </a:solidFill>
                          <a:effectLst/>
                          <a:latin typeface="Calibri" pitchFamily="34" charset="0"/>
                          <a:ea typeface="宋体" pitchFamily="2" charset="-122"/>
                          <a:cs typeface="Times New Roman" pitchFamily="18" charset="0"/>
                        </a:rPr>
                        <a:t>Brechas de capacidad:</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idx="4294967295"/>
          </p:nvPr>
        </p:nvSpPr>
        <p:spPr>
          <a:xfrm>
            <a:off x="971550" y="-26988"/>
            <a:ext cx="8172450" cy="936626"/>
          </a:xfrm>
        </p:spPr>
        <p:txBody>
          <a:bodyPr/>
          <a:lstStyle/>
          <a:p>
            <a:pPr eaLnBrk="1" hangingPunct="1"/>
            <a:r>
              <a:rPr lang="es-ES" dirty="0" smtClean="0"/>
              <a:t>Galería</a:t>
            </a:r>
            <a:endParaRPr lang="es-ES" sz="3200" smtClean="0"/>
          </a:p>
        </p:txBody>
      </p:sp>
      <p:sp>
        <p:nvSpPr>
          <p:cNvPr id="730115" name="Rectangle 3"/>
          <p:cNvSpPr>
            <a:spLocks noGrp="1" noChangeArrowheads="1"/>
          </p:cNvSpPr>
          <p:nvPr>
            <p:ph type="body" idx="4294967295"/>
          </p:nvPr>
        </p:nvSpPr>
        <p:spPr>
          <a:xfrm>
            <a:off x="468313" y="908050"/>
            <a:ext cx="8640762" cy="5761038"/>
          </a:xfrm>
        </p:spPr>
        <p:txBody>
          <a:bodyPr>
            <a:noAutofit/>
          </a:bodyPr>
          <a:lstStyle/>
          <a:p>
            <a:pPr eaLnBrk="1" hangingPunct="1">
              <a:spcBef>
                <a:spcPts val="600"/>
              </a:spcBef>
              <a:buFont typeface="Wingdings" pitchFamily="2" charset="2"/>
              <a:buNone/>
              <a:defRPr/>
            </a:pPr>
            <a:r>
              <a:rPr lang="es-ES" sz="1600" b="1" dirty="0" smtClean="0"/>
              <a:t>		Su oportunidad de "visitar" otros grupos y dar retroalimentación</a:t>
            </a:r>
          </a:p>
          <a:p>
            <a:pPr eaLnBrk="1" hangingPunct="1">
              <a:spcBef>
                <a:spcPts val="600"/>
              </a:spcBef>
              <a:buFont typeface="Wingdings" pitchFamily="2" charset="2"/>
              <a:buNone/>
              <a:defRPr/>
            </a:pPr>
            <a:r>
              <a:rPr lang="es-ES" sz="1600" b="1" dirty="0" smtClean="0"/>
              <a:t>		Organice por favor sus 3 pasos en la pared </a:t>
            </a:r>
          </a:p>
          <a:p>
            <a:pPr eaLnBrk="1" hangingPunct="1">
              <a:spcBef>
                <a:spcPts val="600"/>
              </a:spcBef>
              <a:buFont typeface="Wingdings" pitchFamily="2" charset="2"/>
              <a:buNone/>
              <a:defRPr/>
            </a:pPr>
            <a:r>
              <a:rPr lang="es-ES" sz="1600" b="1" dirty="0" smtClean="0"/>
              <a:t>		Elegir a una persona para que permanezca con su análisis para responder a las preguntas</a:t>
            </a:r>
          </a:p>
          <a:p>
            <a:pPr lvl="1" eaLnBrk="1" hangingPunct="1">
              <a:spcBef>
                <a:spcPts val="600"/>
              </a:spcBef>
              <a:defRPr/>
            </a:pPr>
            <a:endParaRPr lang="es-ES" sz="1200" b="1" dirty="0" smtClean="0"/>
          </a:p>
          <a:p>
            <a:pPr lvl="1" eaLnBrk="1" hangingPunct="1">
              <a:spcBef>
                <a:spcPts val="600"/>
              </a:spcBef>
              <a:defRPr/>
            </a:pPr>
            <a:r>
              <a:rPr lang="es-ES" sz="1800" b="1" dirty="0" smtClean="0"/>
              <a:t>Análisis de causalidad:</a:t>
            </a:r>
            <a:r>
              <a:rPr lang="es-ES" sz="1200" dirty="0"/>
              <a:t> ¿Hay un flujo lógico en el análisis de la causalidad y la claridad de los problemas, sobre todo en el nivel inferior del marco? </a:t>
            </a:r>
            <a:endParaRPr lang="es-ES" sz="1200" b="1" dirty="0"/>
          </a:p>
          <a:p>
            <a:pPr lvl="1" eaLnBrk="1" hangingPunct="1">
              <a:spcBef>
                <a:spcPts val="600"/>
              </a:spcBef>
              <a:defRPr/>
            </a:pPr>
            <a:endParaRPr lang="es-ES" sz="1200" b="1" dirty="0"/>
          </a:p>
          <a:p>
            <a:pPr lvl="1" eaLnBrk="1" hangingPunct="1">
              <a:spcBef>
                <a:spcPts val="600"/>
              </a:spcBef>
              <a:defRPr/>
            </a:pPr>
            <a:r>
              <a:rPr lang="es-ES" sz="1800" b="1" dirty="0" smtClean="0"/>
              <a:t>Análisis de roles:</a:t>
            </a:r>
            <a:r>
              <a:rPr lang="es-ES" sz="1200" dirty="0"/>
              <a:t> Los derechos y obligaciones son intuitivos y están presentados en un lenguaje sencillo - cuando se lee la obligación se puede imaginar una acción que corresponda? </a:t>
            </a:r>
            <a:endParaRPr lang="es-ES" sz="1200" b="1" dirty="0"/>
          </a:p>
          <a:p>
            <a:pPr lvl="1" eaLnBrk="1" hangingPunct="1">
              <a:spcBef>
                <a:spcPts val="600"/>
              </a:spcBef>
              <a:defRPr/>
            </a:pPr>
            <a:endParaRPr lang="es-ES" sz="1200" b="1" dirty="0"/>
          </a:p>
          <a:p>
            <a:pPr lvl="1" eaLnBrk="1" hangingPunct="1">
              <a:spcBef>
                <a:spcPts val="600"/>
              </a:spcBef>
              <a:defRPr/>
            </a:pPr>
            <a:r>
              <a:rPr lang="es-ES" sz="1800" b="1" dirty="0" smtClean="0"/>
              <a:t>Brechas de capacidad</a:t>
            </a:r>
            <a:r>
              <a:rPr lang="es-ES" sz="1800" dirty="0" smtClean="0"/>
              <a:t>:</a:t>
            </a:r>
            <a:r>
              <a:rPr lang="es-ES" sz="1200" dirty="0"/>
              <a:t> ¿Hay suficiente atención a las deficiencias de capacidad que se ocupan de los niveles inferiores del marco - relacionados con las deficiencias críticas en los marcos jurídicos, institucionales y de políticas y presupuestarias?</a:t>
            </a:r>
            <a:endParaRPr lang="es-ES" sz="1200" b="1" dirty="0"/>
          </a:p>
          <a:p>
            <a:pPr lvl="1" eaLnBrk="1" hangingPunct="1">
              <a:spcBef>
                <a:spcPts val="600"/>
              </a:spcBef>
              <a:defRPr/>
            </a:pPr>
            <a:endParaRPr lang="es-ES" sz="1200" b="1" dirty="0"/>
          </a:p>
          <a:p>
            <a:pPr lvl="1" eaLnBrk="1" hangingPunct="1">
              <a:spcBef>
                <a:spcPts val="600"/>
              </a:spcBef>
              <a:defRPr/>
            </a:pPr>
            <a:r>
              <a:rPr lang="es-ES" sz="1800" b="1" dirty="0" smtClean="0"/>
              <a:t>Dimensión de Género</a:t>
            </a:r>
            <a:r>
              <a:rPr lang="es-ES" sz="1800" dirty="0" smtClean="0"/>
              <a:t>:</a:t>
            </a:r>
            <a:r>
              <a:rPr lang="es-ES" sz="1200" dirty="0"/>
              <a:t> ¿En qué medida el análisis refleja las diferentes formas en que las mujeres y los hombres experimentan el desafío de desarrollo? ¿Las capacidades afrontan las causas profundas de la desigualdad de género? </a:t>
            </a:r>
          </a:p>
          <a:p>
            <a:pPr eaLnBrk="1" hangingPunct="1">
              <a:spcBef>
                <a:spcPts val="600"/>
              </a:spcBef>
              <a:buFont typeface="Wingdings" pitchFamily="2" charset="2"/>
              <a:buNone/>
              <a:defRPr/>
            </a:pPr>
            <a:endParaRPr lang="es-ES" sz="1200" dirty="0"/>
          </a:p>
          <a:p>
            <a:pPr eaLnBrk="1" hangingPunct="1">
              <a:spcBef>
                <a:spcPts val="600"/>
              </a:spcBef>
              <a:buFont typeface="Wingdings" pitchFamily="2" charset="2"/>
              <a:buNone/>
              <a:defRPr/>
            </a:pPr>
            <a:r>
              <a:rPr lang="es-ES" sz="1600" b="1" dirty="0" smtClean="0"/>
              <a:t>		¡! Recuerde, dejar comentarios con notas post-it.</a:t>
            </a:r>
            <a:endParaRPr lang="es-ES" sz="12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idx="4294967295"/>
          </p:nvPr>
        </p:nvSpPr>
        <p:spPr>
          <a:xfrm>
            <a:off x="611188" y="620713"/>
            <a:ext cx="8229600" cy="1143000"/>
          </a:xfrm>
        </p:spPr>
        <p:txBody>
          <a:bodyPr/>
          <a:lstStyle/>
          <a:p>
            <a:pPr eaLnBrk="1" hangingPunct="1"/>
            <a:r>
              <a:rPr lang="es-ES" b="1" smtClean="0"/>
              <a:t>¿Y ahora qué?</a:t>
            </a:r>
          </a:p>
        </p:txBody>
      </p:sp>
      <p:sp>
        <p:nvSpPr>
          <p:cNvPr id="90114" name="Rectangle 3"/>
          <p:cNvSpPr>
            <a:spLocks noGrp="1" noChangeArrowheads="1"/>
          </p:cNvSpPr>
          <p:nvPr>
            <p:ph type="body" idx="4294967295"/>
          </p:nvPr>
        </p:nvSpPr>
        <p:spPr>
          <a:xfrm>
            <a:off x="539750" y="2924175"/>
            <a:ext cx="8229600" cy="1752600"/>
          </a:xfrm>
        </p:spPr>
        <p:txBody>
          <a:bodyPr/>
          <a:lstStyle/>
          <a:p>
            <a:pPr algn="ctr" eaLnBrk="1" hangingPunct="1">
              <a:buFont typeface="Arial" charset="0"/>
              <a:buNone/>
            </a:pPr>
            <a:r>
              <a:rPr lang="es-ES" sz="3600" smtClean="0"/>
              <a:t>Conexión EBDH - GBR</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61" name="Rectangle 2"/>
          <p:cNvSpPr>
            <a:spLocks noGrp="1" noChangeArrowheads="1"/>
          </p:cNvSpPr>
          <p:nvPr>
            <p:ph type="title" idx="4294967295"/>
          </p:nvPr>
        </p:nvSpPr>
        <p:spPr>
          <a:xfrm>
            <a:off x="1692275" y="188913"/>
            <a:ext cx="6372225" cy="1143000"/>
          </a:xfrm>
        </p:spPr>
        <p:txBody>
          <a:bodyPr/>
          <a:lstStyle/>
          <a:p>
            <a:pPr eaLnBrk="1" hangingPunct="1"/>
            <a:r>
              <a:rPr lang="es-ES" sz="4000" dirty="0" smtClean="0"/>
              <a:t>EBDH y GBR </a:t>
            </a:r>
            <a:r>
              <a:rPr dirty="0"/>
              <a:t/>
            </a:r>
            <a:br>
              <a:rPr dirty="0"/>
            </a:br>
            <a:r>
              <a:rPr lang="es-ES" sz="4000" dirty="0" smtClean="0"/>
              <a:t>se refuerzan mutuamente</a:t>
            </a:r>
          </a:p>
        </p:txBody>
      </p:sp>
      <p:sp>
        <p:nvSpPr>
          <p:cNvPr id="239619" name="Rectangle 3"/>
          <p:cNvSpPr>
            <a:spLocks noGrp="1" noChangeArrowheads="1"/>
          </p:cNvSpPr>
          <p:nvPr>
            <p:ph type="body" idx="4294967295"/>
          </p:nvPr>
        </p:nvSpPr>
        <p:spPr>
          <a:xfrm>
            <a:off x="457200" y="1600200"/>
            <a:ext cx="4114800" cy="5069160"/>
          </a:xfrm>
          <a:solidFill>
            <a:schemeClr val="accent1"/>
          </a:solidFill>
          <a:ln>
            <a:solidFill>
              <a:schemeClr val="tx1"/>
            </a:solidFill>
          </a:ln>
        </p:spPr>
        <p:txBody>
          <a:bodyPr/>
          <a:lstStyle/>
          <a:p>
            <a:pPr eaLnBrk="1" hangingPunct="1">
              <a:buFont typeface="Arial" charset="0"/>
              <a:buNone/>
            </a:pPr>
            <a:r>
              <a:rPr lang="es-ES" dirty="0" smtClean="0"/>
              <a:t>GBR:</a:t>
            </a:r>
          </a:p>
          <a:p>
            <a:pPr eaLnBrk="1" hangingPunct="1">
              <a:buFont typeface="Wingdings" pitchFamily="2" charset="2"/>
              <a:buChar char="ü"/>
            </a:pPr>
            <a:r>
              <a:rPr lang="es-ES" sz="2400" dirty="0" smtClean="0">
                <a:latin typeface="Arial" pitchFamily="34" charset="0"/>
                <a:cs typeface="Arial" pitchFamily="34" charset="0"/>
              </a:rPr>
              <a:t>Es un enfoque de programación de contenido no específico para gestionar cambios positivos</a:t>
            </a:r>
          </a:p>
          <a:p>
            <a:pPr eaLnBrk="1" hangingPunct="1">
              <a:buFont typeface="Wingdings" pitchFamily="2" charset="2"/>
              <a:buChar char="ü"/>
            </a:pPr>
            <a:r>
              <a:rPr lang="es-ES" sz="2400" dirty="0" smtClean="0">
                <a:latin typeface="Arial" pitchFamily="34" charset="0"/>
                <a:cs typeface="Arial" pitchFamily="34" charset="0"/>
              </a:rPr>
              <a:t>Analiza problemas de desarrollo con el fin de formular resultados inteligentes</a:t>
            </a:r>
          </a:p>
          <a:p>
            <a:pPr eaLnBrk="1" hangingPunct="1">
              <a:buFont typeface="Wingdings" pitchFamily="2" charset="2"/>
              <a:buChar char="ü"/>
            </a:pPr>
            <a:r>
              <a:rPr lang="es-ES" sz="2400" dirty="0" smtClean="0">
                <a:latin typeface="Arial" pitchFamily="34" charset="0"/>
                <a:cs typeface="Arial" pitchFamily="34" charset="0"/>
              </a:rPr>
              <a:t>Ayuda a aplicar EBDH en programación</a:t>
            </a:r>
            <a:r>
              <a:rPr lang="es-ES" dirty="0" smtClean="0">
                <a:latin typeface="Arial" pitchFamily="34" charset="0"/>
                <a:cs typeface="Arial" pitchFamily="34" charset="0"/>
              </a:rPr>
              <a:t> </a:t>
            </a:r>
          </a:p>
          <a:p>
            <a:pPr eaLnBrk="1" hangingPunct="1">
              <a:buFont typeface="Wingdings" pitchFamily="2" charset="2"/>
              <a:buNone/>
            </a:pPr>
            <a:endParaRPr lang="es-ES" sz="2800" dirty="0" smtClean="0"/>
          </a:p>
        </p:txBody>
      </p:sp>
      <p:sp>
        <p:nvSpPr>
          <p:cNvPr id="239620" name="Text Box 4"/>
          <p:cNvSpPr txBox="1">
            <a:spLocks noChangeArrowheads="1"/>
          </p:cNvSpPr>
          <p:nvPr/>
        </p:nvSpPr>
        <p:spPr bwMode="auto">
          <a:xfrm>
            <a:off x="4800600" y="1600200"/>
            <a:ext cx="4091880" cy="5139869"/>
          </a:xfrm>
          <a:prstGeom prst="rect">
            <a:avLst/>
          </a:prstGeom>
          <a:solidFill>
            <a:schemeClr val="accent1"/>
          </a:solidFill>
          <a:ln w="9525">
            <a:solidFill>
              <a:schemeClr val="tx1"/>
            </a:solidFill>
            <a:miter lim="800000"/>
            <a:headEnd/>
            <a:tailEnd/>
          </a:ln>
          <a:effectLst/>
        </p:spPr>
        <p:txBody>
          <a:bodyPr wrap="square">
            <a:spAutoFit/>
          </a:bodyPr>
          <a:lstStyle/>
          <a:p>
            <a:pPr>
              <a:spcBef>
                <a:spcPct val="50000"/>
              </a:spcBef>
              <a:defRPr/>
            </a:pPr>
            <a:r>
              <a:rPr lang="es-ES" sz="2800" dirty="0">
                <a:cs typeface="Arial" charset="0"/>
              </a:rPr>
              <a:t>EBDH:</a:t>
            </a:r>
          </a:p>
          <a:p>
            <a:pPr>
              <a:lnSpc>
                <a:spcPct val="90000"/>
              </a:lnSpc>
              <a:spcBef>
                <a:spcPct val="20000"/>
              </a:spcBef>
              <a:buFont typeface="Wingdings" pitchFamily="2" charset="2"/>
              <a:buChar char="ü"/>
              <a:defRPr/>
            </a:pPr>
            <a:r>
              <a:rPr lang="es-ES" sz="2400" dirty="0">
                <a:solidFill>
                  <a:srgbClr val="002060"/>
                </a:solidFill>
                <a:cs typeface="Arial" charset="0"/>
              </a:rPr>
              <a:t> Es un enfoque normativo basado en normas y principios de derechos humanos</a:t>
            </a:r>
          </a:p>
          <a:p>
            <a:pPr>
              <a:lnSpc>
                <a:spcPct val="90000"/>
              </a:lnSpc>
              <a:spcBef>
                <a:spcPct val="20000"/>
              </a:spcBef>
              <a:buFont typeface="Wingdings" pitchFamily="2" charset="2"/>
              <a:buChar char="ü"/>
              <a:defRPr/>
            </a:pPr>
            <a:r>
              <a:rPr lang="es-ES" sz="2400" dirty="0">
                <a:solidFill>
                  <a:srgbClr val="002060"/>
                </a:solidFill>
                <a:cs typeface="Arial" charset="0"/>
              </a:rPr>
              <a:t>Analiza problemas de desarrollo alineándolos con cuestiones de derechos humanos con el fin de formular resultados relevantes </a:t>
            </a:r>
          </a:p>
          <a:p>
            <a:pPr>
              <a:lnSpc>
                <a:spcPct val="90000"/>
              </a:lnSpc>
              <a:spcBef>
                <a:spcPct val="20000"/>
              </a:spcBef>
              <a:buFont typeface="Wingdings" pitchFamily="2" charset="2"/>
              <a:buChar char="ü"/>
              <a:defRPr/>
            </a:pPr>
            <a:r>
              <a:rPr lang="es-ES" sz="2400" dirty="0">
                <a:solidFill>
                  <a:srgbClr val="002060"/>
                </a:solidFill>
                <a:cs typeface="Arial" charset="0"/>
              </a:rPr>
              <a:t>Proporciona contenido normativo a la GBR</a:t>
            </a:r>
          </a:p>
          <a:p>
            <a:pPr>
              <a:lnSpc>
                <a:spcPct val="90000"/>
              </a:lnSpc>
              <a:spcBef>
                <a:spcPct val="20000"/>
              </a:spcBef>
              <a:buFont typeface="Wingdings" pitchFamily="2" charset="2"/>
              <a:buChar char="ü"/>
              <a:defRPr/>
            </a:pPr>
            <a:endParaRPr lang="es-ES" sz="2400" dirty="0">
              <a:effectLst>
                <a:outerShdw blurRad="38100" dist="38100" dir="2700000" algn="tl">
                  <a:srgbClr val="FFFFFF"/>
                </a:outerShdw>
              </a:effectLst>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Effect transition="in" filter="box(in)">
                                      <p:cBhvr>
                                        <p:cTn id="7" dur="500"/>
                                        <p:tgtEl>
                                          <p:spTgt spid="239619">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39620">
                                            <p:txEl>
                                              <p:pRg st="0" end="0"/>
                                            </p:txEl>
                                          </p:spTgt>
                                        </p:tgtEl>
                                        <p:attrNameLst>
                                          <p:attrName>style.visibility</p:attrName>
                                        </p:attrNameLst>
                                      </p:cBhvr>
                                      <p:to>
                                        <p:strVal val="visible"/>
                                      </p:to>
                                    </p:set>
                                    <p:animEffect transition="in" filter="box(in)">
                                      <p:cBhvr>
                                        <p:cTn id="10" dur="500"/>
                                        <p:tgtEl>
                                          <p:spTgt spid="23962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239619">
                                            <p:txEl>
                                              <p:pRg st="1" end="1"/>
                                            </p:txEl>
                                          </p:spTgt>
                                        </p:tgtEl>
                                        <p:attrNameLst>
                                          <p:attrName>style.visibility</p:attrName>
                                        </p:attrNameLst>
                                      </p:cBhvr>
                                      <p:to>
                                        <p:strVal val="visible"/>
                                      </p:to>
                                    </p:set>
                                    <p:animEffect transition="in" filter="box(in)">
                                      <p:cBhvr>
                                        <p:cTn id="15" dur="500"/>
                                        <p:tgtEl>
                                          <p:spTgt spid="239619">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39620">
                                            <p:txEl>
                                              <p:pRg st="1" end="1"/>
                                            </p:txEl>
                                          </p:spTgt>
                                        </p:tgtEl>
                                        <p:attrNameLst>
                                          <p:attrName>style.visibility</p:attrName>
                                        </p:attrNameLst>
                                      </p:cBhvr>
                                      <p:to>
                                        <p:strVal val="visible"/>
                                      </p:to>
                                    </p:set>
                                    <p:animEffect transition="in" filter="box(in)">
                                      <p:cBhvr>
                                        <p:cTn id="18" dur="500"/>
                                        <p:tgtEl>
                                          <p:spTgt spid="239620">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39619">
                                            <p:txEl>
                                              <p:pRg st="2" end="2"/>
                                            </p:txEl>
                                          </p:spTgt>
                                        </p:tgtEl>
                                        <p:attrNameLst>
                                          <p:attrName>style.visibility</p:attrName>
                                        </p:attrNameLst>
                                      </p:cBhvr>
                                      <p:to>
                                        <p:strVal val="visible"/>
                                      </p:to>
                                    </p:set>
                                    <p:animEffect transition="in" filter="box(in)">
                                      <p:cBhvr>
                                        <p:cTn id="23" dur="500"/>
                                        <p:tgtEl>
                                          <p:spTgt spid="239619">
                                            <p:txEl>
                                              <p:pRg st="2" end="2"/>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239620">
                                            <p:txEl>
                                              <p:pRg st="2" end="2"/>
                                            </p:txEl>
                                          </p:spTgt>
                                        </p:tgtEl>
                                        <p:attrNameLst>
                                          <p:attrName>style.visibility</p:attrName>
                                        </p:attrNameLst>
                                      </p:cBhvr>
                                      <p:to>
                                        <p:strVal val="visible"/>
                                      </p:to>
                                    </p:set>
                                    <p:animEffect transition="in" filter="box(in)">
                                      <p:cBhvr>
                                        <p:cTn id="26" dur="500"/>
                                        <p:tgtEl>
                                          <p:spTgt spid="239620">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239619">
                                            <p:txEl>
                                              <p:pRg st="3" end="3"/>
                                            </p:txEl>
                                          </p:spTgt>
                                        </p:tgtEl>
                                        <p:attrNameLst>
                                          <p:attrName>style.visibility</p:attrName>
                                        </p:attrNameLst>
                                      </p:cBhvr>
                                      <p:to>
                                        <p:strVal val="visible"/>
                                      </p:to>
                                    </p:set>
                                    <p:animEffect transition="in" filter="box(in)">
                                      <p:cBhvr>
                                        <p:cTn id="31" dur="500"/>
                                        <p:tgtEl>
                                          <p:spTgt spid="239619">
                                            <p:txEl>
                                              <p:pRg st="3" end="3"/>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239620">
                                            <p:txEl>
                                              <p:pRg st="3" end="3"/>
                                            </p:txEl>
                                          </p:spTgt>
                                        </p:tgtEl>
                                        <p:attrNameLst>
                                          <p:attrName>style.visibility</p:attrName>
                                        </p:attrNameLst>
                                      </p:cBhvr>
                                      <p:to>
                                        <p:strVal val="visible"/>
                                      </p:to>
                                    </p:set>
                                    <p:animEffect transition="in" filter="box(in)">
                                      <p:cBhvr>
                                        <p:cTn id="34" dur="500"/>
                                        <p:tgtEl>
                                          <p:spTgt spid="23962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83298" name="Rectangle 3"/>
          <p:cNvSpPr>
            <a:spLocks noGrp="1" noChangeArrowheads="1"/>
          </p:cNvSpPr>
          <p:nvPr>
            <p:ph type="title" idx="4294967295"/>
          </p:nvPr>
        </p:nvSpPr>
        <p:spPr>
          <a:xfrm>
            <a:off x="685800" y="188640"/>
            <a:ext cx="8229600" cy="1143000"/>
          </a:xfrm>
        </p:spPr>
        <p:txBody>
          <a:bodyPr/>
          <a:lstStyle/>
          <a:p>
            <a:pPr eaLnBrk="1" hangingPunct="1"/>
            <a:r>
              <a:rPr lang="es-ES" sz="4000" dirty="0" smtClean="0"/>
              <a:t>Opciones para análisis del país</a:t>
            </a:r>
          </a:p>
        </p:txBody>
      </p:sp>
      <p:sp>
        <p:nvSpPr>
          <p:cNvPr id="183299" name="Rectangle 2"/>
          <p:cNvSpPr>
            <a:spLocks noGrp="1" noChangeArrowheads="1"/>
          </p:cNvSpPr>
          <p:nvPr>
            <p:ph type="body" sz="half" idx="4294967295"/>
          </p:nvPr>
        </p:nvSpPr>
        <p:spPr>
          <a:xfrm>
            <a:off x="3429000" y="1447800"/>
            <a:ext cx="5181600" cy="4525963"/>
          </a:xfrm>
          <a:solidFill>
            <a:srgbClr val="EAEAEA"/>
          </a:solidFill>
        </p:spPr>
        <p:txBody>
          <a:bodyPr/>
          <a:lstStyle/>
          <a:p>
            <a:pPr marL="609600" indent="-609600" eaLnBrk="1" hangingPunct="1">
              <a:buFont typeface="Arial" charset="0"/>
              <a:buNone/>
            </a:pPr>
            <a:r>
              <a:rPr lang="es-ES" sz="2800" dirty="0" smtClean="0"/>
              <a:t>	Sea cual sea la opción:</a:t>
            </a:r>
          </a:p>
          <a:p>
            <a:pPr marL="609600" indent="-609600" eaLnBrk="1" hangingPunct="1">
              <a:buFont typeface="Arial" charset="0"/>
              <a:buNone/>
            </a:pPr>
            <a:endParaRPr lang="es-ES" sz="2800" dirty="0" smtClean="0"/>
          </a:p>
          <a:p>
            <a:pPr marL="609600" indent="-609600" eaLnBrk="1" hangingPunct="1">
              <a:buFont typeface="Wingdings" pitchFamily="2" charset="2"/>
              <a:buChar char="§"/>
            </a:pPr>
            <a:r>
              <a:rPr lang="es-ES" sz="2000" dirty="0" smtClean="0"/>
              <a:t>El EBDH, como los principios de programación, proporciona criterios para garantizar un análisis de alta calidad; </a:t>
            </a:r>
          </a:p>
          <a:p>
            <a:pPr marL="609600" indent="-609600" eaLnBrk="1" hangingPunct="1">
              <a:buFont typeface="Wingdings" pitchFamily="2" charset="2"/>
              <a:buNone/>
            </a:pPr>
            <a:endParaRPr lang="es-ES" sz="2000" dirty="0" smtClean="0"/>
          </a:p>
          <a:p>
            <a:pPr marL="609600" indent="-609600" eaLnBrk="1" hangingPunct="1">
              <a:buFont typeface="Wingdings" pitchFamily="2" charset="2"/>
              <a:buChar char="§"/>
            </a:pPr>
            <a:r>
              <a:rPr lang="es-ES" sz="2000" dirty="0" smtClean="0"/>
              <a:t>Un buen análisis del país conduce con más probabilidad a un buen MANUD y, en última instancia, a una buena programación de agencia.</a:t>
            </a:r>
          </a:p>
          <a:p>
            <a:pPr marL="609600" indent="-609600" algn="r" eaLnBrk="1" hangingPunct="1">
              <a:buFont typeface="Wingdings" pitchFamily="2" charset="2"/>
              <a:buNone/>
            </a:pPr>
            <a:r>
              <a:rPr lang="es-ES" sz="1800" dirty="0" smtClean="0"/>
              <a:t>GNUD</a:t>
            </a:r>
          </a:p>
        </p:txBody>
      </p:sp>
      <p:sp>
        <p:nvSpPr>
          <p:cNvPr id="183303" name="AutoShape 7"/>
          <p:cNvSpPr>
            <a:spLocks noChangeArrowheads="1"/>
          </p:cNvSpPr>
          <p:nvPr/>
        </p:nvSpPr>
        <p:spPr bwMode="auto">
          <a:xfrm>
            <a:off x="381000" y="2590800"/>
            <a:ext cx="2698750" cy="3357563"/>
          </a:xfrm>
          <a:prstGeom prst="flowChartDocument">
            <a:avLst/>
          </a:prstGeom>
          <a:solidFill>
            <a:srgbClr val="FFFFFF"/>
          </a:solidFill>
          <a:ln w="9525">
            <a:solidFill>
              <a:schemeClr val="tx1"/>
            </a:solidFill>
            <a:miter lim="800000"/>
            <a:headEnd/>
            <a:tailEnd/>
          </a:ln>
        </p:spPr>
        <p:txBody>
          <a:bodyPr wrap="none" anchor="ctr"/>
          <a:lstStyle/>
          <a:p>
            <a:pPr marL="342900" indent="-342900">
              <a:buFontTx/>
              <a:buAutoNum type="arabicPeriod"/>
            </a:pPr>
            <a:r>
              <a:rPr lang="es-ES" sz="1600" dirty="0" smtClean="0">
                <a:latin typeface="+mn-lt"/>
                <a:cs typeface="Arial" charset="0"/>
              </a:rPr>
              <a:t>Participación</a:t>
            </a:r>
            <a:endParaRPr lang="es-ES" sz="1600" dirty="0">
              <a:latin typeface="+mn-lt"/>
              <a:cs typeface="Arial" charset="0"/>
            </a:endParaRPr>
          </a:p>
          <a:p>
            <a:pPr marL="342900" indent="-342900"/>
            <a:r>
              <a:rPr lang="es-ES" sz="1600" dirty="0">
                <a:latin typeface="+mn-lt"/>
                <a:cs typeface="Arial" charset="0"/>
              </a:rPr>
              <a:t>	</a:t>
            </a:r>
            <a:r>
              <a:rPr lang="es-ES" sz="1600" dirty="0" smtClean="0">
                <a:latin typeface="+mn-lt"/>
                <a:cs typeface="Arial" charset="0"/>
              </a:rPr>
              <a:t>dirigida </a:t>
            </a:r>
            <a:r>
              <a:rPr lang="es-ES" sz="1600" dirty="0">
                <a:latin typeface="+mn-lt"/>
                <a:cs typeface="Arial" charset="0"/>
              </a:rPr>
              <a:t>por el gobierno </a:t>
            </a:r>
          </a:p>
          <a:p>
            <a:pPr marL="342900" indent="-342900"/>
            <a:r>
              <a:rPr lang="es-ES" sz="1600" dirty="0">
                <a:latin typeface="+mn-lt"/>
                <a:cs typeface="Arial" charset="0"/>
              </a:rPr>
              <a:t>	trabajo analítico</a:t>
            </a:r>
          </a:p>
          <a:p>
            <a:pPr marL="342900" indent="-342900"/>
            <a:endParaRPr lang="es-ES" sz="1600" dirty="0">
              <a:latin typeface="+mn-lt"/>
              <a:cs typeface="Arial" charset="0"/>
            </a:endParaRPr>
          </a:p>
          <a:p>
            <a:pPr marL="342900" indent="-342900">
              <a:buFontTx/>
              <a:buAutoNum type="arabicPeriod" startAt="2"/>
            </a:pPr>
            <a:r>
              <a:rPr lang="es-ES" sz="1600" dirty="0" smtClean="0">
                <a:latin typeface="+mn-lt"/>
                <a:cs typeface="Arial" charset="0"/>
              </a:rPr>
              <a:t>Análisis complementario </a:t>
            </a:r>
            <a:endParaRPr lang="es-ES" sz="1600" dirty="0">
              <a:latin typeface="+mn-lt"/>
              <a:cs typeface="Arial" charset="0"/>
            </a:endParaRPr>
          </a:p>
          <a:p>
            <a:pPr marL="342900" indent="-342900"/>
            <a:r>
              <a:rPr lang="es-ES" sz="1600" dirty="0">
                <a:latin typeface="+mn-lt"/>
                <a:cs typeface="Arial" charset="0"/>
              </a:rPr>
              <a:t>	</a:t>
            </a:r>
          </a:p>
          <a:p>
            <a:pPr marL="342900" indent="-342900"/>
            <a:endParaRPr lang="es-ES" sz="1600" dirty="0">
              <a:latin typeface="+mn-lt"/>
              <a:cs typeface="Arial" charset="0"/>
            </a:endParaRPr>
          </a:p>
          <a:p>
            <a:pPr marL="342900" indent="-342900"/>
            <a:r>
              <a:rPr lang="es-ES" sz="1600" dirty="0" smtClean="0">
                <a:latin typeface="+mn-lt"/>
                <a:cs typeface="Arial" charset="0"/>
              </a:rPr>
              <a:t>3.</a:t>
            </a:r>
            <a:r>
              <a:rPr lang="es-ES" sz="1600" dirty="0">
                <a:latin typeface="+mn-lt"/>
                <a:cs typeface="Arial" charset="0"/>
              </a:rPr>
              <a:t>	ECP</a:t>
            </a:r>
            <a:endParaRPr lang="es-ES" sz="1600" dirty="0">
              <a:latin typeface="+mn-lt"/>
              <a:ea typeface="Angsana New"/>
              <a:cs typeface="Angsana New"/>
            </a:endParaRPr>
          </a:p>
          <a:p>
            <a:pPr marL="342900" indent="-342900"/>
            <a:endParaRPr lang="es-ES" sz="2000" dirty="0">
              <a:latin typeface="Tahoma" pitchFamily="34" charset="0"/>
              <a:ea typeface="Angsana New"/>
              <a:cs typeface="Angsana New"/>
            </a:endParaRPr>
          </a:p>
        </p:txBody>
      </p:sp>
      <p:sp>
        <p:nvSpPr>
          <p:cNvPr id="183304" name="AutoShape 8"/>
          <p:cNvSpPr>
            <a:spLocks noChangeArrowheads="1"/>
          </p:cNvSpPr>
          <p:nvPr/>
        </p:nvSpPr>
        <p:spPr bwMode="auto">
          <a:xfrm>
            <a:off x="685800" y="1447800"/>
            <a:ext cx="2090738" cy="1143000"/>
          </a:xfrm>
          <a:prstGeom prst="homePlate">
            <a:avLst>
              <a:gd name="adj" fmla="val 45729"/>
            </a:avLst>
          </a:prstGeom>
          <a:gradFill rotWithShape="0">
            <a:gsLst>
              <a:gs pos="0">
                <a:srgbClr val="33CC33"/>
              </a:gs>
              <a:gs pos="100000">
                <a:srgbClr val="FFFFFF"/>
              </a:gs>
            </a:gsLst>
            <a:lin ang="5400000" scaled="1"/>
          </a:gradFill>
          <a:ln w="9525">
            <a:solidFill>
              <a:schemeClr val="tx1"/>
            </a:solidFill>
            <a:miter lim="800000"/>
            <a:headEnd/>
            <a:tailEnd/>
          </a:ln>
        </p:spPr>
        <p:txBody>
          <a:bodyPr wrap="none" anchor="ctr"/>
          <a:lstStyle/>
          <a:p>
            <a:pPr algn="ctr"/>
            <a:r>
              <a:rPr lang="es-ES" sz="2400" b="1" dirty="0" smtClean="0">
                <a:latin typeface="Tahoma" pitchFamily="34" charset="0"/>
                <a:ea typeface="Angsana New"/>
                <a:cs typeface="Angsana New"/>
              </a:rPr>
              <a:t>Análisis</a:t>
            </a:r>
          </a:p>
          <a:p>
            <a:pPr algn="ctr"/>
            <a:r>
              <a:rPr lang="es-ES" sz="2400" b="1" dirty="0" smtClean="0">
                <a:latin typeface="Tahoma" pitchFamily="34" charset="0"/>
                <a:ea typeface="Angsana New"/>
                <a:cs typeface="Angsana New"/>
              </a:rPr>
              <a:t>de País</a:t>
            </a:r>
            <a:endParaRPr lang="es-ES" sz="2400" b="1" dirty="0">
              <a:latin typeface="Tahoma" pitchFamily="34" charset="0"/>
              <a:ea typeface="Angsana New"/>
              <a:cs typeface="Angsana New"/>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83298"/>
                                        </p:tgtEl>
                                        <p:attrNameLst>
                                          <p:attrName>style.visibility</p:attrName>
                                        </p:attrNameLst>
                                      </p:cBhvr>
                                      <p:to>
                                        <p:strVal val="visible"/>
                                      </p:to>
                                    </p:set>
                                    <p:animEffect transition="in" filter="box(in)">
                                      <p:cBhvr>
                                        <p:cTn id="7" dur="500"/>
                                        <p:tgtEl>
                                          <p:spTgt spid="18329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83304"/>
                                        </p:tgtEl>
                                        <p:attrNameLst>
                                          <p:attrName>style.visibility</p:attrName>
                                        </p:attrNameLst>
                                      </p:cBhvr>
                                      <p:to>
                                        <p:strVal val="visible"/>
                                      </p:to>
                                    </p:set>
                                    <p:animEffect transition="in" filter="box(in)">
                                      <p:cBhvr>
                                        <p:cTn id="10" dur="500"/>
                                        <p:tgtEl>
                                          <p:spTgt spid="183304"/>
                                        </p:tgtEl>
                                      </p:cBhvr>
                                    </p:animEffect>
                                  </p:childTnLst>
                                </p:cTn>
                              </p:par>
                              <p:par>
                                <p:cTn id="11" presetID="4" presetClass="entr" presetSubtype="16" fill="hold" nodeType="withEffect">
                                  <p:stCondLst>
                                    <p:cond delay="0"/>
                                  </p:stCondLst>
                                  <p:childTnLst>
                                    <p:set>
                                      <p:cBhvr>
                                        <p:cTn id="12" dur="1" fill="hold">
                                          <p:stCondLst>
                                            <p:cond delay="0"/>
                                          </p:stCondLst>
                                        </p:cTn>
                                        <p:tgtEl>
                                          <p:spTgt spid="183303"/>
                                        </p:tgtEl>
                                        <p:attrNameLst>
                                          <p:attrName>style.visibility</p:attrName>
                                        </p:attrNameLst>
                                      </p:cBhvr>
                                      <p:to>
                                        <p:strVal val="visible"/>
                                      </p:to>
                                    </p:set>
                                    <p:animEffect transition="in" filter="box(in)">
                                      <p:cBhvr>
                                        <p:cTn id="13" dur="500"/>
                                        <p:tgtEl>
                                          <p:spTgt spid="183303"/>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83299">
                                            <p:bg/>
                                          </p:spTgt>
                                        </p:tgtEl>
                                        <p:attrNameLst>
                                          <p:attrName>style.visibility</p:attrName>
                                        </p:attrNameLst>
                                      </p:cBhvr>
                                      <p:to>
                                        <p:strVal val="visible"/>
                                      </p:to>
                                    </p:set>
                                    <p:animEffect transition="in" filter="box(in)">
                                      <p:cBhvr>
                                        <p:cTn id="18" dur="500"/>
                                        <p:tgtEl>
                                          <p:spTgt spid="183299">
                                            <p:bg/>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83299">
                                            <p:txEl>
                                              <p:pRg st="0" end="0"/>
                                            </p:txEl>
                                          </p:spTgt>
                                        </p:tgtEl>
                                        <p:attrNameLst>
                                          <p:attrName>style.visibility</p:attrName>
                                        </p:attrNameLst>
                                      </p:cBhvr>
                                      <p:to>
                                        <p:strVal val="visible"/>
                                      </p:to>
                                    </p:set>
                                    <p:animEffect transition="in" filter="box(in)">
                                      <p:cBhvr>
                                        <p:cTn id="21" dur="500"/>
                                        <p:tgtEl>
                                          <p:spTgt spid="18329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83299">
                                            <p:txEl>
                                              <p:pRg st="2" end="2"/>
                                            </p:txEl>
                                          </p:spTgt>
                                        </p:tgtEl>
                                        <p:attrNameLst>
                                          <p:attrName>style.visibility</p:attrName>
                                        </p:attrNameLst>
                                      </p:cBhvr>
                                      <p:to>
                                        <p:strVal val="visible"/>
                                      </p:to>
                                    </p:set>
                                    <p:animEffect transition="in" filter="box(in)">
                                      <p:cBhvr>
                                        <p:cTn id="26" dur="500"/>
                                        <p:tgtEl>
                                          <p:spTgt spid="183299">
                                            <p:txEl>
                                              <p:pRg st="2" end="2"/>
                                            </p:txEl>
                                          </p:spTgt>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83299">
                                            <p:txEl>
                                              <p:pRg st="4" end="4"/>
                                            </p:txEl>
                                          </p:spTgt>
                                        </p:tgtEl>
                                        <p:attrNameLst>
                                          <p:attrName>style.visibility</p:attrName>
                                        </p:attrNameLst>
                                      </p:cBhvr>
                                      <p:to>
                                        <p:strVal val="visible"/>
                                      </p:to>
                                    </p:set>
                                    <p:animEffect transition="in" filter="box(in)">
                                      <p:cBhvr>
                                        <p:cTn id="29" dur="500"/>
                                        <p:tgtEl>
                                          <p:spTgt spid="183299">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183299">
                                            <p:txEl>
                                              <p:pRg st="5" end="5"/>
                                            </p:txEl>
                                          </p:spTgt>
                                        </p:tgtEl>
                                        <p:attrNameLst>
                                          <p:attrName>style.visibility</p:attrName>
                                        </p:attrNameLst>
                                      </p:cBhvr>
                                      <p:to>
                                        <p:strVal val="visible"/>
                                      </p:to>
                                    </p:set>
                                    <p:animEffect transition="in" filter="box(in)">
                                      <p:cBhvr>
                                        <p:cTn id="34" dur="500"/>
                                        <p:tgtEl>
                                          <p:spTgt spid="1832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p:bldP spid="183299" grpId="0" build="p" animBg="1"/>
      <p:bldP spid="18330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30721" name="Rectangle 2"/>
          <p:cNvSpPr>
            <a:spLocks noGrp="1" noChangeArrowheads="1"/>
          </p:cNvSpPr>
          <p:nvPr>
            <p:ph type="body" idx="4294967295"/>
          </p:nvPr>
        </p:nvSpPr>
        <p:spPr>
          <a:xfrm>
            <a:off x="1476375" y="763588"/>
            <a:ext cx="7559675" cy="720725"/>
          </a:xfrm>
        </p:spPr>
        <p:txBody>
          <a:bodyPr/>
          <a:lstStyle/>
          <a:p>
            <a:pPr marL="609600" indent="-609600" eaLnBrk="1" hangingPunct="1">
              <a:lnSpc>
                <a:spcPct val="90000"/>
              </a:lnSpc>
              <a:buFont typeface="Arial" charset="0"/>
              <a:buNone/>
            </a:pPr>
            <a:r>
              <a:rPr lang="es-ES" sz="2000" u="sng" dirty="0" smtClean="0"/>
              <a:t>Programación sin CCA: Primeras experiencias de los Países </a:t>
            </a:r>
          </a:p>
          <a:p>
            <a:pPr marL="609600" indent="-609600" eaLnBrk="1" hangingPunct="1">
              <a:lnSpc>
                <a:spcPct val="90000"/>
              </a:lnSpc>
              <a:buFont typeface="Arial" charset="0"/>
              <a:buNone/>
            </a:pPr>
            <a:r>
              <a:rPr lang="es-ES" sz="2000" dirty="0" smtClean="0"/>
              <a:t>(Etiopía, Tanzania, Mozambique y Zambia)</a:t>
            </a:r>
            <a:endParaRPr lang="es-ES" sz="2400" dirty="0" smtClean="0"/>
          </a:p>
        </p:txBody>
      </p:sp>
      <p:sp>
        <p:nvSpPr>
          <p:cNvPr id="30722" name="Rectangle 3"/>
          <p:cNvSpPr>
            <a:spLocks noGrp="1" noChangeArrowheads="1"/>
          </p:cNvSpPr>
          <p:nvPr>
            <p:ph type="title" idx="4294967295"/>
          </p:nvPr>
        </p:nvSpPr>
        <p:spPr>
          <a:xfrm>
            <a:off x="760413" y="44450"/>
            <a:ext cx="7772400" cy="731838"/>
          </a:xfrm>
        </p:spPr>
        <p:txBody>
          <a:bodyPr/>
          <a:lstStyle/>
          <a:p>
            <a:pPr eaLnBrk="1" hangingPunct="1"/>
            <a:r>
              <a:rPr lang="es-ES" sz="4000" dirty="0" smtClean="0"/>
              <a:t>Ejemplos</a:t>
            </a:r>
            <a:endParaRPr lang="es-ES" sz="4000" i="1" dirty="0" smtClean="0"/>
          </a:p>
        </p:txBody>
      </p:sp>
      <p:sp>
        <p:nvSpPr>
          <p:cNvPr id="30723" name="Text Box 4"/>
          <p:cNvSpPr txBox="1">
            <a:spLocks noChangeArrowheads="1"/>
          </p:cNvSpPr>
          <p:nvPr/>
        </p:nvSpPr>
        <p:spPr bwMode="auto">
          <a:xfrm>
            <a:off x="468313" y="1549400"/>
            <a:ext cx="8208962" cy="5191968"/>
          </a:xfrm>
          <a:prstGeom prst="rect">
            <a:avLst/>
          </a:prstGeom>
          <a:solidFill>
            <a:srgbClr val="EAEAEA"/>
          </a:solidFill>
          <a:ln w="9525">
            <a:solidFill>
              <a:srgbClr val="000000"/>
            </a:solidFill>
            <a:miter lim="800000"/>
            <a:headEnd/>
            <a:tailEnd/>
          </a:ln>
        </p:spPr>
        <p:txBody>
          <a:bodyPr/>
          <a:lstStyle/>
          <a:p>
            <a:r>
              <a:rPr lang="es-ES" sz="1600" b="1" dirty="0">
                <a:latin typeface="NewCenturySchlbk"/>
                <a:ea typeface="Batang"/>
                <a:cs typeface="Arial" charset="0"/>
              </a:rPr>
              <a:t>Examen de </a:t>
            </a:r>
            <a:r>
              <a:rPr lang="es-ES" sz="1600" b="1" dirty="0" err="1">
                <a:latin typeface="NewCenturySchlbk"/>
                <a:ea typeface="Batang"/>
                <a:cs typeface="Arial" charset="0"/>
              </a:rPr>
              <a:t>Tanzanía</a:t>
            </a:r>
            <a:r>
              <a:rPr lang="es-ES" sz="1600" b="1" dirty="0">
                <a:latin typeface="NewCenturySchlbk"/>
                <a:ea typeface="Batang"/>
                <a:cs typeface="Arial" charset="0"/>
              </a:rPr>
              <a:t> de Trabajo Analítico del País y Análisis de Lagunas </a:t>
            </a:r>
          </a:p>
          <a:p>
            <a:endParaRPr lang="es-ES" sz="1600" dirty="0">
              <a:latin typeface="NewCenturySchlbk"/>
              <a:ea typeface="Batang"/>
              <a:cs typeface="Arial" charset="0"/>
            </a:endParaRPr>
          </a:p>
          <a:p>
            <a:pPr algn="just"/>
            <a:r>
              <a:rPr lang="es-ES" sz="1600" dirty="0">
                <a:latin typeface="NewCenturySchlbk"/>
                <a:ea typeface="Batang"/>
                <a:cs typeface="Arial" charset="0"/>
              </a:rPr>
              <a:t>A fin de garantizar se domine el plan nacional de desarrollo en todo el sistema, el MKUKUTA, el UNCT </a:t>
            </a:r>
            <a:r>
              <a:rPr lang="es-ES" sz="1600" dirty="0" err="1">
                <a:latin typeface="NewCenturySchlbk"/>
                <a:ea typeface="Batang"/>
                <a:cs typeface="Arial" charset="0"/>
              </a:rPr>
              <a:t>Tanzanía</a:t>
            </a:r>
            <a:r>
              <a:rPr lang="es-ES" sz="1600" dirty="0">
                <a:latin typeface="NewCenturySchlbk"/>
                <a:ea typeface="Batang"/>
                <a:cs typeface="Arial" charset="0"/>
              </a:rPr>
              <a:t> optó por una "estrategia híbrida" que combina una revisión de los estudios actuales nacionales, sectoriales y temáticos que avalan el MKUKUTA y llevando a cabo un análisis complementario de "lagunas de análisis" del marco nacional de resultados antes de pasar al proceso MANUD. El UNCT conformó siete grupos de trabajo dirigidos por los jefes de agencias ONU. Los términos de referencia de estos grupos de trabajo incluyen: </a:t>
            </a:r>
          </a:p>
          <a:p>
            <a:pPr algn="just"/>
            <a:endParaRPr lang="es-ES" sz="1600" dirty="0">
              <a:latin typeface="NewCenturySchlbk"/>
              <a:ea typeface="Batang"/>
              <a:cs typeface="Arial" charset="0"/>
            </a:endParaRPr>
          </a:p>
          <a:p>
            <a:pPr algn="just"/>
            <a:r>
              <a:rPr lang="es-ES" sz="1600" dirty="0">
                <a:latin typeface="NewCenturySchlbk"/>
                <a:ea typeface="Batang"/>
                <a:cs typeface="Arial" charset="0"/>
              </a:rPr>
              <a:t>1) Examen de los principales estudios e informes</a:t>
            </a:r>
          </a:p>
          <a:p>
            <a:pPr>
              <a:buFont typeface="NewCenturySchlbk"/>
              <a:buChar char="2"/>
            </a:pPr>
            <a:r>
              <a:rPr lang="es-ES" sz="1600" dirty="0">
                <a:latin typeface="NewCenturySchlbk"/>
                <a:ea typeface="Batang"/>
                <a:cs typeface="Arial" charset="0"/>
              </a:rPr>
              <a:t>) Preparación de árboles de problema</a:t>
            </a:r>
          </a:p>
          <a:p>
            <a:pPr>
              <a:buFont typeface="NewCenturySchlbk"/>
              <a:buChar char="3"/>
            </a:pPr>
            <a:r>
              <a:rPr lang="es-ES" sz="1600" dirty="0">
                <a:latin typeface="NewCenturySchlbk"/>
                <a:ea typeface="Batang"/>
                <a:cs typeface="Arial" charset="0"/>
              </a:rPr>
              <a:t>Análisis de causas de raíz de determinados problemas de desarrollo </a:t>
            </a:r>
          </a:p>
          <a:p>
            <a:pPr>
              <a:buFont typeface="NewCenturySchlbk"/>
              <a:buChar char="4"/>
            </a:pPr>
            <a:r>
              <a:rPr lang="es-ES" sz="1600" dirty="0">
                <a:latin typeface="NewCenturySchlbk"/>
                <a:ea typeface="Batang"/>
                <a:cs typeface="Arial" charset="0"/>
              </a:rPr>
              <a:t>) Análisis de lagunas</a:t>
            </a:r>
          </a:p>
          <a:p>
            <a:pPr algn="just"/>
            <a:endParaRPr lang="es-ES" sz="1600" dirty="0">
              <a:latin typeface="NewCenturySchlbk"/>
              <a:ea typeface="Batang"/>
              <a:cs typeface="Arial" charset="0"/>
            </a:endParaRPr>
          </a:p>
          <a:p>
            <a:pPr algn="just"/>
            <a:r>
              <a:rPr lang="es-ES" sz="1600" dirty="0">
                <a:latin typeface="NewCenturySchlbk"/>
                <a:ea typeface="Batang"/>
                <a:cs typeface="Arial" charset="0"/>
              </a:rPr>
              <a:t>Las lagunas identificadas durante este proceso informarán la formulación del MANUD y se integrarán en el MANUD como áreas para trabajo analítico y actividades de promoción con el fin de influir en el marco de políticas y prioridades de MKUKUTA. Aunque sea más compacto que la preparación de un CCA, este proceso permite a los UNCT elaborar una evaluación común de los problemas del desarrollo y zonas de intervención prioritarias para el análisis, promoción y diálogo sobre políticas. </a:t>
            </a:r>
            <a:r>
              <a:rPr lang="es-ES" dirty="0" smtClean="0"/>
              <a:t> </a:t>
            </a:r>
            <a:endParaRPr lang="es-ES" sz="1600" b="1" dirty="0">
              <a:ea typeface="Batang"/>
              <a:cs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a:xfrm>
            <a:off x="36513" y="44450"/>
            <a:ext cx="9144000" cy="720725"/>
          </a:xfrm>
        </p:spPr>
        <p:txBody>
          <a:bodyPr/>
          <a:lstStyle/>
          <a:p>
            <a:pPr eaLnBrk="1" hangingPunct="1"/>
            <a:r>
              <a:rPr lang="es-ES" sz="3200" smtClean="0"/>
              <a:t>Análisis De País</a:t>
            </a:r>
          </a:p>
        </p:txBody>
      </p:sp>
      <p:sp>
        <p:nvSpPr>
          <p:cNvPr id="155651" name="AutoShape 3"/>
          <p:cNvSpPr>
            <a:spLocks noChangeArrowheads="1"/>
          </p:cNvSpPr>
          <p:nvPr/>
        </p:nvSpPr>
        <p:spPr bwMode="auto">
          <a:xfrm rot="10800000">
            <a:off x="152400" y="609600"/>
            <a:ext cx="8763000" cy="5864225"/>
          </a:xfrm>
          <a:prstGeom prst="triangle">
            <a:avLst>
              <a:gd name="adj" fmla="val 50000"/>
            </a:avLst>
          </a:prstGeom>
          <a:solidFill>
            <a:srgbClr val="66FF33"/>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155652" name="AutoShape 4"/>
          <p:cNvSpPr>
            <a:spLocks noChangeArrowheads="1"/>
          </p:cNvSpPr>
          <p:nvPr/>
        </p:nvSpPr>
        <p:spPr bwMode="auto">
          <a:xfrm rot="10800000">
            <a:off x="1524000" y="2438400"/>
            <a:ext cx="6019800" cy="4114800"/>
          </a:xfrm>
          <a:prstGeom prst="triangle">
            <a:avLst>
              <a:gd name="adj" fmla="val 50000"/>
            </a:avLst>
          </a:prstGeom>
          <a:solidFill>
            <a:srgbClr val="33CC33"/>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155653" name="AutoShape 5"/>
          <p:cNvSpPr>
            <a:spLocks noChangeArrowheads="1"/>
          </p:cNvSpPr>
          <p:nvPr/>
        </p:nvSpPr>
        <p:spPr bwMode="auto">
          <a:xfrm rot="10800000">
            <a:off x="2971800" y="4419600"/>
            <a:ext cx="3121025" cy="2438400"/>
          </a:xfrm>
          <a:prstGeom prst="triangle">
            <a:avLst>
              <a:gd name="adj" fmla="val 50000"/>
            </a:avLst>
          </a:prstGeom>
          <a:solidFill>
            <a:srgbClr val="FFCC99"/>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34821" name="Text Box 6"/>
          <p:cNvSpPr txBox="1">
            <a:spLocks noChangeArrowheads="1"/>
          </p:cNvSpPr>
          <p:nvPr/>
        </p:nvSpPr>
        <p:spPr bwMode="auto">
          <a:xfrm>
            <a:off x="539750" y="838200"/>
            <a:ext cx="8137525" cy="1200329"/>
          </a:xfrm>
          <a:prstGeom prst="rect">
            <a:avLst/>
          </a:prstGeom>
          <a:noFill/>
          <a:ln w="9525">
            <a:noFill/>
            <a:miter lim="800000"/>
            <a:headEnd/>
            <a:tailEnd/>
          </a:ln>
        </p:spPr>
        <p:txBody>
          <a:bodyPr>
            <a:spAutoFit/>
          </a:bodyPr>
          <a:lstStyle/>
          <a:p>
            <a:pPr algn="ctr"/>
            <a:r>
              <a:rPr lang="es-ES" sz="2400" b="1" dirty="0">
                <a:cs typeface="Arial" charset="0"/>
              </a:rPr>
              <a:t>REUNIENDO INFORMACIÓN</a:t>
            </a:r>
          </a:p>
          <a:p>
            <a:pPr algn="ctr"/>
            <a:r>
              <a:rPr lang="es-ES" sz="1600" b="1" dirty="0">
                <a:cs typeface="Arial" charset="0"/>
              </a:rPr>
              <a:t>Sobre problemas de desarrollo con fuentes existentes. </a:t>
            </a:r>
          </a:p>
          <a:p>
            <a:pPr algn="ctr"/>
            <a:r>
              <a:rPr lang="es-ES" sz="1600" b="1" dirty="0" smtClean="0">
                <a:cs typeface="Arial" charset="0"/>
              </a:rPr>
              <a:t>Especialmente</a:t>
            </a:r>
            <a:r>
              <a:rPr lang="es-ES" sz="1600" b="1" dirty="0" smtClean="0">
                <a:solidFill>
                  <a:srgbClr val="C00000"/>
                </a:solidFill>
                <a:cs typeface="Arial" charset="0"/>
              </a:rPr>
              <a:t> </a:t>
            </a:r>
            <a:r>
              <a:rPr lang="es-ES" sz="1600" b="1" dirty="0" smtClean="0">
                <a:cs typeface="Arial" charset="0"/>
              </a:rPr>
              <a:t>informes </a:t>
            </a:r>
            <a:r>
              <a:rPr lang="es-ES" sz="1600" b="1" dirty="0">
                <a:cs typeface="Arial" charset="0"/>
              </a:rPr>
              <a:t>de tratados nacionales, observaciones y </a:t>
            </a:r>
          </a:p>
          <a:p>
            <a:pPr algn="ctr"/>
            <a:r>
              <a:rPr lang="es-ES" sz="1600" b="1" dirty="0">
                <a:cs typeface="Arial" charset="0"/>
              </a:rPr>
              <a:t>recomendaciones de los órganos creados en virtud de tratados</a:t>
            </a:r>
          </a:p>
        </p:txBody>
      </p:sp>
      <p:sp>
        <p:nvSpPr>
          <p:cNvPr id="34822" name="Text Box 7"/>
          <p:cNvSpPr txBox="1">
            <a:spLocks noChangeArrowheads="1"/>
          </p:cNvSpPr>
          <p:nvPr/>
        </p:nvSpPr>
        <p:spPr bwMode="auto">
          <a:xfrm>
            <a:off x="3135313" y="4646613"/>
            <a:ext cx="2808287" cy="954107"/>
          </a:xfrm>
          <a:prstGeom prst="rect">
            <a:avLst/>
          </a:prstGeom>
          <a:noFill/>
          <a:ln w="9525">
            <a:noFill/>
            <a:miter lim="800000"/>
            <a:headEnd/>
            <a:tailEnd/>
          </a:ln>
        </p:spPr>
        <p:txBody>
          <a:bodyPr>
            <a:spAutoFit/>
          </a:bodyPr>
          <a:lstStyle/>
          <a:p>
            <a:pPr algn="ctr"/>
            <a:r>
              <a:rPr lang="es-ES" sz="2400" b="1" dirty="0">
                <a:cs typeface="Arial" charset="0"/>
              </a:rPr>
              <a:t>Análisis de</a:t>
            </a:r>
          </a:p>
          <a:p>
            <a:pPr algn="ctr"/>
            <a:r>
              <a:rPr lang="es-ES" sz="1600" b="1" dirty="0">
                <a:cs typeface="Arial" charset="0"/>
              </a:rPr>
              <a:t>causas </a:t>
            </a:r>
            <a:r>
              <a:rPr lang="es-ES" sz="1600" b="1" dirty="0" smtClean="0">
                <a:cs typeface="Arial" charset="0"/>
              </a:rPr>
              <a:t>&amp; </a:t>
            </a:r>
            <a:endParaRPr lang="es-ES" sz="1600" b="1" dirty="0">
              <a:cs typeface="Arial" charset="0"/>
            </a:endParaRPr>
          </a:p>
          <a:p>
            <a:pPr algn="ctr"/>
            <a:r>
              <a:rPr lang="es-ES" sz="1600" b="1" dirty="0">
                <a:cs typeface="Arial" charset="0"/>
              </a:rPr>
              <a:t>sus </a:t>
            </a:r>
            <a:r>
              <a:rPr lang="es-ES" sz="1600" b="1" dirty="0" smtClean="0">
                <a:cs typeface="Arial" charset="0"/>
              </a:rPr>
              <a:t>vinculaciones</a:t>
            </a:r>
            <a:endParaRPr lang="es-ES" sz="1600" b="1" dirty="0">
              <a:cs typeface="Arial" charset="0"/>
            </a:endParaRPr>
          </a:p>
        </p:txBody>
      </p:sp>
      <p:sp>
        <p:nvSpPr>
          <p:cNvPr id="155656" name="AutoShape 8"/>
          <p:cNvSpPr>
            <a:spLocks noChangeArrowheads="1"/>
          </p:cNvSpPr>
          <p:nvPr/>
        </p:nvSpPr>
        <p:spPr bwMode="auto">
          <a:xfrm>
            <a:off x="4284663" y="4322763"/>
            <a:ext cx="382587" cy="249237"/>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155657" name="AutoShape 9"/>
          <p:cNvSpPr>
            <a:spLocks noChangeArrowheads="1"/>
          </p:cNvSpPr>
          <p:nvPr/>
        </p:nvSpPr>
        <p:spPr bwMode="auto">
          <a:xfrm>
            <a:off x="4267200" y="2341563"/>
            <a:ext cx="382588" cy="249237"/>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34825" name="Text Box 10"/>
          <p:cNvSpPr txBox="1">
            <a:spLocks noChangeArrowheads="1"/>
          </p:cNvSpPr>
          <p:nvPr/>
        </p:nvSpPr>
        <p:spPr bwMode="auto">
          <a:xfrm>
            <a:off x="1476375" y="2894013"/>
            <a:ext cx="6264275" cy="954107"/>
          </a:xfrm>
          <a:prstGeom prst="rect">
            <a:avLst/>
          </a:prstGeom>
          <a:noFill/>
          <a:ln w="9525">
            <a:noFill/>
            <a:miter lim="800000"/>
            <a:headEnd/>
            <a:tailEnd/>
          </a:ln>
        </p:spPr>
        <p:txBody>
          <a:bodyPr>
            <a:spAutoFit/>
          </a:bodyPr>
          <a:lstStyle/>
          <a:p>
            <a:pPr algn="ctr"/>
            <a:r>
              <a:rPr lang="es-ES" sz="2400" b="1">
                <a:cs typeface="Arial" charset="0"/>
              </a:rPr>
              <a:t>EVALUACIÓN</a:t>
            </a:r>
          </a:p>
          <a:p>
            <a:pPr algn="ctr"/>
            <a:r>
              <a:rPr lang="es-ES" sz="1600" b="1">
                <a:cs typeface="Arial" charset="0"/>
              </a:rPr>
              <a:t>Lista de principales problemas de desarrollo </a:t>
            </a:r>
          </a:p>
          <a:p>
            <a:pPr algn="ctr"/>
            <a:r>
              <a:rPr lang="es-ES" sz="1600" b="1">
                <a:cs typeface="Arial" charset="0"/>
              </a:rPr>
              <a:t>para un análisis más profundo</a:t>
            </a:r>
          </a:p>
        </p:txBody>
      </p:sp>
      <p:sp>
        <p:nvSpPr>
          <p:cNvPr id="155659" name="Oval 11"/>
          <p:cNvSpPr>
            <a:spLocks noChangeArrowheads="1"/>
          </p:cNvSpPr>
          <p:nvPr/>
        </p:nvSpPr>
        <p:spPr bwMode="auto">
          <a:xfrm>
            <a:off x="2452688" y="4038600"/>
            <a:ext cx="4176712" cy="2362200"/>
          </a:xfrm>
          <a:prstGeom prst="ellipse">
            <a:avLst/>
          </a:prstGeom>
          <a:noFill/>
          <a:ln w="31750" algn="ctr">
            <a:solidFill>
              <a:schemeClr val="tx1"/>
            </a:solidFill>
            <a:round/>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5411" name="AutoShape 3"/>
          <p:cNvSpPr>
            <a:spLocks noChangeArrowheads="1"/>
          </p:cNvSpPr>
          <p:nvPr/>
        </p:nvSpPr>
        <p:spPr bwMode="auto">
          <a:xfrm rot="10800000">
            <a:off x="438150" y="1524000"/>
            <a:ext cx="8553450" cy="5029200"/>
          </a:xfrm>
          <a:prstGeom prst="triangle">
            <a:avLst>
              <a:gd name="adj" fmla="val 50000"/>
            </a:avLst>
          </a:prstGeom>
          <a:solidFill>
            <a:srgbClr val="FFCC99"/>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145412" name="AutoShape 4"/>
          <p:cNvSpPr>
            <a:spLocks noChangeArrowheads="1"/>
          </p:cNvSpPr>
          <p:nvPr/>
        </p:nvSpPr>
        <p:spPr bwMode="auto">
          <a:xfrm rot="10800000">
            <a:off x="1784350" y="3141663"/>
            <a:ext cx="5835650" cy="3487737"/>
          </a:xfrm>
          <a:prstGeom prst="triangle">
            <a:avLst>
              <a:gd name="adj" fmla="val 50000"/>
            </a:avLst>
          </a:prstGeom>
          <a:solidFill>
            <a:srgbClr val="FF9999"/>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145413" name="AutoShape 5"/>
          <p:cNvSpPr>
            <a:spLocks noChangeArrowheads="1"/>
          </p:cNvSpPr>
          <p:nvPr/>
        </p:nvSpPr>
        <p:spPr bwMode="auto">
          <a:xfrm rot="10800000">
            <a:off x="2819400" y="4360863"/>
            <a:ext cx="3773488" cy="2344737"/>
          </a:xfrm>
          <a:prstGeom prst="triangle">
            <a:avLst>
              <a:gd name="adj" fmla="val 50000"/>
            </a:avLst>
          </a:prstGeom>
          <a:solidFill>
            <a:srgbClr val="FF6699"/>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36868" name="Text Box 6"/>
          <p:cNvSpPr txBox="1">
            <a:spLocks noChangeArrowheads="1"/>
          </p:cNvSpPr>
          <p:nvPr/>
        </p:nvSpPr>
        <p:spPr bwMode="auto">
          <a:xfrm>
            <a:off x="2848800" y="1906588"/>
            <a:ext cx="3571812" cy="830997"/>
          </a:xfrm>
          <a:prstGeom prst="rect">
            <a:avLst/>
          </a:prstGeom>
          <a:noFill/>
          <a:ln w="9525">
            <a:noFill/>
            <a:miter lim="800000"/>
            <a:headEnd/>
            <a:tailEnd/>
          </a:ln>
        </p:spPr>
        <p:txBody>
          <a:bodyPr wrap="none">
            <a:spAutoFit/>
          </a:bodyPr>
          <a:lstStyle/>
          <a:p>
            <a:pPr algn="ctr"/>
            <a:r>
              <a:rPr lang="es-ES" sz="2000" b="1" dirty="0">
                <a:ea typeface="Angsana New"/>
                <a:cs typeface="Angsana New"/>
              </a:rPr>
              <a:t>1. ANÁLISIS CAUSAL</a:t>
            </a:r>
          </a:p>
          <a:p>
            <a:pPr algn="ctr"/>
            <a:r>
              <a:rPr lang="es-ES" sz="1400" b="1" dirty="0" smtClean="0">
                <a:ea typeface="Angsana New"/>
                <a:cs typeface="Angsana New"/>
              </a:rPr>
              <a:t>Causas</a:t>
            </a:r>
            <a:r>
              <a:rPr lang="es-ES" sz="1400" b="1" dirty="0" smtClean="0">
                <a:solidFill>
                  <a:srgbClr val="C00000"/>
                </a:solidFill>
                <a:ea typeface="Angsana New"/>
                <a:cs typeface="Angsana New"/>
              </a:rPr>
              <a:t> </a:t>
            </a:r>
            <a:endParaRPr lang="es-ES" sz="1400" b="1" dirty="0">
              <a:solidFill>
                <a:srgbClr val="C00000"/>
              </a:solidFill>
              <a:ea typeface="Angsana New"/>
              <a:cs typeface="Angsana New"/>
            </a:endParaRPr>
          </a:p>
          <a:p>
            <a:pPr algn="ctr"/>
            <a:r>
              <a:rPr lang="es-ES" sz="1400" b="1" dirty="0">
                <a:ea typeface="Angsana New"/>
                <a:cs typeface="Angsana New"/>
              </a:rPr>
              <a:t>Legal, institucional y marcos de política</a:t>
            </a:r>
            <a:endParaRPr lang="es-ES" sz="1100" dirty="0">
              <a:ea typeface="Angsana New"/>
              <a:cs typeface="Angsana New"/>
            </a:endParaRPr>
          </a:p>
        </p:txBody>
      </p:sp>
      <p:sp>
        <p:nvSpPr>
          <p:cNvPr id="36869" name="Text Box 7"/>
          <p:cNvSpPr txBox="1">
            <a:spLocks noChangeArrowheads="1"/>
          </p:cNvSpPr>
          <p:nvPr/>
        </p:nvSpPr>
        <p:spPr bwMode="auto">
          <a:xfrm>
            <a:off x="2770188" y="3249613"/>
            <a:ext cx="3889375" cy="400110"/>
          </a:xfrm>
          <a:prstGeom prst="rect">
            <a:avLst/>
          </a:prstGeom>
          <a:noFill/>
          <a:ln w="9525">
            <a:noFill/>
            <a:miter lim="800000"/>
            <a:headEnd/>
            <a:tailEnd/>
          </a:ln>
        </p:spPr>
        <p:txBody>
          <a:bodyPr>
            <a:spAutoFit/>
          </a:bodyPr>
          <a:lstStyle/>
          <a:p>
            <a:pPr algn="ctr"/>
            <a:r>
              <a:rPr lang="es-ES" sz="2000" b="1" dirty="0">
                <a:ea typeface="Angsana New"/>
                <a:cs typeface="Angsana New"/>
              </a:rPr>
              <a:t>2. ANÁLISIS </a:t>
            </a:r>
            <a:r>
              <a:rPr lang="es-ES" sz="2000" b="1" dirty="0" smtClean="0">
                <a:ea typeface="Angsana New"/>
                <a:cs typeface="Angsana New"/>
              </a:rPr>
              <a:t>de </a:t>
            </a:r>
            <a:r>
              <a:rPr lang="es-ES" sz="2000" b="1" dirty="0">
                <a:ea typeface="Angsana New"/>
                <a:cs typeface="Angsana New"/>
              </a:rPr>
              <a:t>roles</a:t>
            </a:r>
            <a:endParaRPr lang="es-ES" sz="2000" dirty="0">
              <a:ea typeface="Angsana New"/>
              <a:cs typeface="Angsana New"/>
            </a:endParaRPr>
          </a:p>
        </p:txBody>
      </p:sp>
      <p:sp>
        <p:nvSpPr>
          <p:cNvPr id="36870" name="Text Box 8"/>
          <p:cNvSpPr txBox="1">
            <a:spLocks noChangeArrowheads="1"/>
          </p:cNvSpPr>
          <p:nvPr/>
        </p:nvSpPr>
        <p:spPr bwMode="auto">
          <a:xfrm>
            <a:off x="3060700" y="4622800"/>
            <a:ext cx="3240088" cy="1015663"/>
          </a:xfrm>
          <a:prstGeom prst="rect">
            <a:avLst/>
          </a:prstGeom>
          <a:noFill/>
          <a:ln w="9525">
            <a:noFill/>
            <a:miter lim="800000"/>
            <a:headEnd/>
            <a:tailEnd/>
          </a:ln>
        </p:spPr>
        <p:txBody>
          <a:bodyPr>
            <a:spAutoFit/>
          </a:bodyPr>
          <a:lstStyle/>
          <a:p>
            <a:pPr algn="ctr"/>
            <a:r>
              <a:rPr lang="es-ES" sz="2000" b="1">
                <a:ea typeface="Angsana New"/>
                <a:cs typeface="Angsana New"/>
              </a:rPr>
              <a:t>3 ANÁLISIS DE BRECHAS DE CAPACIDAD</a:t>
            </a:r>
            <a:endParaRPr lang="es-ES" sz="2000">
              <a:ea typeface="Angsana New"/>
              <a:cs typeface="Angsana New"/>
            </a:endParaRPr>
          </a:p>
        </p:txBody>
      </p:sp>
      <p:sp>
        <p:nvSpPr>
          <p:cNvPr id="145417" name="AutoShape 9"/>
          <p:cNvSpPr>
            <a:spLocks noChangeArrowheads="1"/>
          </p:cNvSpPr>
          <p:nvPr/>
        </p:nvSpPr>
        <p:spPr bwMode="auto">
          <a:xfrm>
            <a:off x="4414838" y="4181475"/>
            <a:ext cx="373062" cy="327025"/>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145418" name="AutoShape 10"/>
          <p:cNvSpPr>
            <a:spLocks noChangeArrowheads="1"/>
          </p:cNvSpPr>
          <p:nvPr/>
        </p:nvSpPr>
        <p:spPr bwMode="auto">
          <a:xfrm>
            <a:off x="4414838" y="2924175"/>
            <a:ext cx="373062" cy="327025"/>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sz="1600">
              <a:effectLst>
                <a:outerShdw blurRad="38100" dist="38100" dir="2700000" algn="tl">
                  <a:srgbClr val="000000">
                    <a:alpha val="43137"/>
                  </a:srgbClr>
                </a:outerShdw>
              </a:effectLst>
              <a:cs typeface="Arial" charset="0"/>
            </a:endParaRPr>
          </a:p>
        </p:txBody>
      </p:sp>
      <p:sp>
        <p:nvSpPr>
          <p:cNvPr id="36873" name="Text Box 11"/>
          <p:cNvSpPr txBox="1">
            <a:spLocks noChangeArrowheads="1"/>
          </p:cNvSpPr>
          <p:nvPr/>
        </p:nvSpPr>
        <p:spPr bwMode="auto">
          <a:xfrm>
            <a:off x="2339975" y="333375"/>
            <a:ext cx="4968875" cy="584775"/>
          </a:xfrm>
          <a:prstGeom prst="rect">
            <a:avLst/>
          </a:prstGeom>
          <a:noFill/>
          <a:ln w="9525">
            <a:noFill/>
            <a:miter lim="800000"/>
            <a:headEnd/>
            <a:tailEnd/>
          </a:ln>
        </p:spPr>
        <p:txBody>
          <a:bodyPr>
            <a:spAutoFit/>
          </a:bodyPr>
          <a:lstStyle/>
          <a:p>
            <a:pPr algn="ctr">
              <a:spcBef>
                <a:spcPct val="50000"/>
              </a:spcBef>
            </a:pPr>
            <a:r>
              <a:rPr lang="es-ES" sz="3200" b="1"/>
              <a:t>Pasos detallados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3" name="Rectangle 2"/>
          <p:cNvSpPr>
            <a:spLocks noGrp="1" noChangeArrowheads="1"/>
          </p:cNvSpPr>
          <p:nvPr>
            <p:ph type="title" idx="4294967295"/>
          </p:nvPr>
        </p:nvSpPr>
        <p:spPr/>
        <p:txBody>
          <a:bodyPr/>
          <a:lstStyle/>
          <a:p>
            <a:pPr eaLnBrk="1" hangingPunct="1"/>
            <a:r>
              <a:rPr lang="es-ES" sz="3600" b="1" smtClean="0"/>
              <a:t>Análisis en 3 pasos</a:t>
            </a:r>
          </a:p>
        </p:txBody>
      </p:sp>
      <p:sp>
        <p:nvSpPr>
          <p:cNvPr id="38914"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s-ES" sz="1800" b="1" dirty="0" smtClean="0">
                <a:solidFill>
                  <a:srgbClr val="0033CC"/>
                </a:solidFill>
              </a:rPr>
              <a:t>1 ¿Por qué?</a:t>
            </a:r>
            <a:r>
              <a:rPr lang="es-ES" sz="2800" dirty="0" smtClean="0"/>
              <a:t>				  	</a:t>
            </a:r>
            <a:r>
              <a:rPr lang="es-ES" sz="1800" b="1" dirty="0" smtClean="0">
                <a:solidFill>
                  <a:srgbClr val="0033CC"/>
                </a:solidFill>
              </a:rPr>
              <a:t>Análisis causal</a:t>
            </a:r>
          </a:p>
          <a:p>
            <a:pPr eaLnBrk="1" hangingPunct="1">
              <a:lnSpc>
                <a:spcPct val="80000"/>
              </a:lnSpc>
              <a:buFont typeface="Wingdings" pitchFamily="2" charset="2"/>
              <a:buNone/>
            </a:pPr>
            <a:r>
              <a:rPr lang="es-ES" sz="1600" dirty="0" smtClean="0">
                <a:solidFill>
                  <a:srgbClr val="0033CC"/>
                </a:solidFill>
              </a:rPr>
              <a:t>¿Qué derechos están implicados que expliquen </a:t>
            </a:r>
          </a:p>
          <a:p>
            <a:pPr eaLnBrk="1" hangingPunct="1">
              <a:lnSpc>
                <a:spcPct val="80000"/>
              </a:lnSpc>
              <a:buFont typeface="Wingdings" pitchFamily="2" charset="2"/>
              <a:buNone/>
            </a:pPr>
            <a:r>
              <a:rPr lang="es-ES" sz="1600" dirty="0" smtClean="0">
                <a:solidFill>
                  <a:srgbClr val="0033CC"/>
                </a:solidFill>
              </a:rPr>
              <a:t>por qué hay un problema?</a:t>
            </a:r>
          </a:p>
          <a:p>
            <a:pPr eaLnBrk="1" hangingPunct="1">
              <a:lnSpc>
                <a:spcPct val="80000"/>
              </a:lnSpc>
              <a:buFont typeface="Wingdings" pitchFamily="2" charset="2"/>
              <a:buNone/>
            </a:pPr>
            <a:endParaRPr lang="es-ES" sz="1600" dirty="0" smtClean="0">
              <a:solidFill>
                <a:srgbClr val="0033CC"/>
              </a:solidFill>
            </a:endParaRPr>
          </a:p>
          <a:p>
            <a:pPr eaLnBrk="1" hangingPunct="1">
              <a:lnSpc>
                <a:spcPct val="80000"/>
              </a:lnSpc>
              <a:buFont typeface="Wingdings" pitchFamily="2" charset="2"/>
              <a:buNone/>
            </a:pPr>
            <a:r>
              <a:rPr lang="es-ES" sz="1800" b="1" dirty="0" smtClean="0"/>
              <a:t>2 ¿Quién?</a:t>
            </a:r>
            <a:r>
              <a:rPr lang="es-ES" sz="2800" dirty="0" smtClean="0"/>
              <a:t>			     	     	</a:t>
            </a:r>
            <a:endParaRPr lang="es-ES" sz="1600" dirty="0" smtClean="0"/>
          </a:p>
          <a:p>
            <a:pPr eaLnBrk="1" hangingPunct="1">
              <a:lnSpc>
                <a:spcPct val="80000"/>
              </a:lnSpc>
              <a:buFont typeface="Wingdings" pitchFamily="2" charset="2"/>
              <a:buNone/>
            </a:pPr>
            <a:r>
              <a:rPr lang="es-ES" sz="1600" dirty="0" smtClean="0"/>
              <a:t>¿Quiénes son los portadores de deberes? 			 </a:t>
            </a:r>
            <a:r>
              <a:rPr lang="es-ES" sz="1800" b="1" dirty="0" smtClean="0"/>
              <a:t>Análisis de roles                </a:t>
            </a:r>
            <a:endParaRPr lang="es-ES" sz="1600" dirty="0" smtClean="0"/>
          </a:p>
          <a:p>
            <a:pPr eaLnBrk="1" hangingPunct="1">
              <a:lnSpc>
                <a:spcPct val="80000"/>
              </a:lnSpc>
              <a:buFont typeface="Wingdings" pitchFamily="2" charset="2"/>
              <a:buNone/>
            </a:pPr>
            <a:r>
              <a:rPr lang="es-ES" sz="1600" dirty="0" smtClean="0"/>
              <a:t>¿Quiénes son los titulares de derechos?</a:t>
            </a:r>
          </a:p>
          <a:p>
            <a:pPr eaLnBrk="1" hangingPunct="1">
              <a:lnSpc>
                <a:spcPct val="80000"/>
              </a:lnSpc>
              <a:buFont typeface="Wingdings" pitchFamily="2" charset="2"/>
              <a:buNone/>
            </a:pPr>
            <a:r>
              <a:rPr lang="es-ES" sz="1600" dirty="0" smtClean="0"/>
              <a:t>¿Quién tiene que hacer algo al respecto?	 		</a:t>
            </a:r>
          </a:p>
          <a:p>
            <a:pPr eaLnBrk="1" hangingPunct="1">
              <a:lnSpc>
                <a:spcPct val="80000"/>
              </a:lnSpc>
              <a:buFont typeface="Wingdings" pitchFamily="2" charset="2"/>
              <a:buNone/>
            </a:pPr>
            <a:r>
              <a:rPr lang="es-ES" sz="2800" dirty="0" smtClean="0"/>
              <a:t>    		</a:t>
            </a:r>
            <a:endParaRPr lang="es-ES" sz="1800" b="1" dirty="0" smtClean="0"/>
          </a:p>
          <a:p>
            <a:pPr eaLnBrk="1" hangingPunct="1">
              <a:lnSpc>
                <a:spcPct val="80000"/>
              </a:lnSpc>
              <a:buFont typeface="Wingdings" pitchFamily="2" charset="2"/>
              <a:buNone/>
            </a:pPr>
            <a:r>
              <a:rPr lang="es-ES" sz="1800" b="1" dirty="0" smtClean="0"/>
              <a:t>3 ¿Q</a:t>
            </a:r>
            <a:r>
              <a:rPr lang="es-ES" sz="1800" b="1" dirty="0"/>
              <a:t>ué</a:t>
            </a:r>
            <a:r>
              <a:rPr lang="es-ES" sz="1800" b="1" dirty="0" smtClean="0"/>
              <a:t>? </a:t>
            </a:r>
          </a:p>
          <a:p>
            <a:pPr eaLnBrk="1" hangingPunct="1">
              <a:lnSpc>
                <a:spcPct val="80000"/>
              </a:lnSpc>
              <a:buFont typeface="Wingdings" pitchFamily="2" charset="2"/>
              <a:buNone/>
            </a:pPr>
            <a:r>
              <a:rPr lang="es-ES" sz="1600" dirty="0" smtClean="0"/>
              <a:t>¿Qué deficiencias de capacidad impiden 	</a:t>
            </a:r>
            <a:r>
              <a:rPr lang="es-ES" sz="1600" dirty="0" smtClean="0">
                <a:cs typeface="Arial" charset="0"/>
              </a:rPr>
              <a:t> </a:t>
            </a:r>
            <a:r>
              <a:rPr lang="es-ES" sz="1600" dirty="0" smtClean="0"/>
              <a:t>	 	</a:t>
            </a:r>
            <a:r>
              <a:rPr lang="es-ES" sz="1800" b="1" dirty="0" smtClean="0"/>
              <a:t>Análisis de brechas de </a:t>
            </a:r>
          </a:p>
          <a:p>
            <a:pPr eaLnBrk="1" hangingPunct="1">
              <a:lnSpc>
                <a:spcPct val="80000"/>
              </a:lnSpc>
              <a:buNone/>
            </a:pPr>
            <a:r>
              <a:rPr lang="es-ES" sz="1600" dirty="0" smtClean="0"/>
              <a:t>a los portadores de deberes de cumplir sus funciones?		</a:t>
            </a:r>
            <a:r>
              <a:rPr lang="es-ES" sz="1800" b="1" dirty="0"/>
              <a:t>capacidades</a:t>
            </a:r>
          </a:p>
          <a:p>
            <a:pPr eaLnBrk="1" hangingPunct="1">
              <a:lnSpc>
                <a:spcPct val="80000"/>
              </a:lnSpc>
              <a:buFont typeface="Wingdings" pitchFamily="2" charset="2"/>
              <a:buNone/>
            </a:pPr>
            <a:r>
              <a:rPr lang="es-ES" sz="1600" dirty="0" smtClean="0"/>
              <a:t>y </a:t>
            </a:r>
          </a:p>
          <a:p>
            <a:pPr eaLnBrk="1" hangingPunct="1">
              <a:lnSpc>
                <a:spcPct val="80000"/>
              </a:lnSpc>
              <a:buFont typeface="Wingdings" pitchFamily="2" charset="2"/>
              <a:buNone/>
            </a:pPr>
            <a:r>
              <a:rPr lang="es-ES" sz="1600" dirty="0" smtClean="0"/>
              <a:t>¿Qué deficiencias de capacidad impiden a los titulares de derechos </a:t>
            </a:r>
          </a:p>
          <a:p>
            <a:pPr eaLnBrk="1" hangingPunct="1">
              <a:lnSpc>
                <a:spcPct val="80000"/>
              </a:lnSpc>
              <a:buFont typeface="Wingdings" pitchFamily="2" charset="2"/>
              <a:buNone/>
            </a:pPr>
            <a:r>
              <a:rPr lang="es-ES" sz="1600" dirty="0" smtClean="0"/>
              <a:t>De reclamar sus derechos?</a:t>
            </a:r>
          </a:p>
          <a:p>
            <a:pPr eaLnBrk="1" hangingPunct="1">
              <a:lnSpc>
                <a:spcPct val="80000"/>
              </a:lnSpc>
              <a:buFont typeface="Wingdings" pitchFamily="2" charset="2"/>
              <a:buNone/>
            </a:pPr>
            <a:r>
              <a:rPr lang="es-ES" sz="1600" dirty="0" smtClean="0"/>
              <a:t>¿Qué es lo que necesitan para actuar?</a:t>
            </a:r>
          </a:p>
          <a:p>
            <a:pPr eaLnBrk="1" hangingPunct="1">
              <a:lnSpc>
                <a:spcPct val="80000"/>
              </a:lnSpc>
              <a:buFont typeface="Wingdings" pitchFamily="2" charset="2"/>
              <a:buNone/>
            </a:pPr>
            <a:endParaRPr lang="es-ES" sz="1600"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755576" y="260350"/>
            <a:ext cx="7869312" cy="1143000"/>
          </a:xfrm>
        </p:spPr>
        <p:txBody>
          <a:bodyPr/>
          <a:lstStyle/>
          <a:p>
            <a:pPr eaLnBrk="1" hangingPunct="1"/>
            <a:r>
              <a:rPr lang="en-US" dirty="0" smtClean="0">
                <a:solidFill>
                  <a:srgbClr val="000000"/>
                </a:solidFill>
              </a:rPr>
              <a:t/>
            </a:r>
            <a:br>
              <a:rPr lang="en-US" dirty="0" smtClean="0">
                <a:solidFill>
                  <a:srgbClr val="000000"/>
                </a:solidFill>
              </a:rPr>
            </a:br>
            <a:r>
              <a:rPr lang="en-US" dirty="0" smtClean="0">
                <a:solidFill>
                  <a:srgbClr val="000000"/>
                </a:solidFill>
              </a:rPr>
              <a:t> </a:t>
            </a:r>
            <a:r>
              <a:rPr lang="en-US" sz="3600" dirty="0" err="1" smtClean="0">
                <a:solidFill>
                  <a:srgbClr val="000000"/>
                </a:solidFill>
              </a:rPr>
              <a:t>Transversalidad</a:t>
            </a:r>
            <a:r>
              <a:rPr lang="en-US" sz="3600" dirty="0" smtClean="0">
                <a:solidFill>
                  <a:srgbClr val="000000"/>
                </a:solidFill>
              </a:rPr>
              <a:t> de </a:t>
            </a:r>
            <a:r>
              <a:rPr lang="en-US" sz="3600" dirty="0" err="1" smtClean="0">
                <a:solidFill>
                  <a:srgbClr val="000000"/>
                </a:solidFill>
              </a:rPr>
              <a:t>Género</a:t>
            </a:r>
            <a:r>
              <a:rPr lang="en-US" sz="3600" dirty="0" smtClean="0">
                <a:solidFill>
                  <a:srgbClr val="000000"/>
                </a:solidFill>
              </a:rPr>
              <a:t> y EBDH</a:t>
            </a:r>
            <a:br>
              <a:rPr lang="en-US" sz="3600" dirty="0" smtClean="0">
                <a:solidFill>
                  <a:srgbClr val="000000"/>
                </a:solidFill>
              </a:rPr>
            </a:br>
            <a:endParaRPr lang="es-ES" sz="3600" dirty="0" smtClean="0"/>
          </a:p>
        </p:txBody>
      </p:sp>
      <p:sp>
        <p:nvSpPr>
          <p:cNvPr id="4099" name="Rectangle 5"/>
          <p:cNvSpPr>
            <a:spLocks noChangeArrowheads="1"/>
          </p:cNvSpPr>
          <p:nvPr/>
        </p:nvSpPr>
        <p:spPr bwMode="auto">
          <a:xfrm>
            <a:off x="416667" y="1988840"/>
            <a:ext cx="8424862" cy="3370153"/>
          </a:xfrm>
          <a:prstGeom prst="rect">
            <a:avLst/>
          </a:prstGeom>
          <a:noFill/>
          <a:ln w="9525">
            <a:noFill/>
            <a:miter lim="800000"/>
            <a:headEnd/>
            <a:tailEnd/>
          </a:ln>
        </p:spPr>
        <p:txBody>
          <a:bodyPr>
            <a:spAutoFit/>
          </a:bodyPr>
          <a:lstStyle/>
          <a:p>
            <a:pPr>
              <a:spcAft>
                <a:spcPts val="600"/>
              </a:spcAft>
              <a:buSzPct val="100000"/>
              <a:buFont typeface="Arial" charset="0"/>
              <a:buChar char="•"/>
            </a:pPr>
            <a:r>
              <a:rPr lang="en-US" dirty="0">
                <a:solidFill>
                  <a:srgbClr val="000000"/>
                </a:solidFill>
              </a:rPr>
              <a:t>Los </a:t>
            </a:r>
            <a:r>
              <a:rPr lang="en-US" dirty="0" err="1">
                <a:solidFill>
                  <a:srgbClr val="000000"/>
                </a:solidFill>
              </a:rPr>
              <a:t>derechos</a:t>
            </a:r>
            <a:r>
              <a:rPr lang="en-US" dirty="0">
                <a:solidFill>
                  <a:srgbClr val="000000"/>
                </a:solidFill>
              </a:rPr>
              <a:t> </a:t>
            </a:r>
            <a:r>
              <a:rPr lang="en-US" dirty="0" err="1">
                <a:solidFill>
                  <a:srgbClr val="000000"/>
                </a:solidFill>
              </a:rPr>
              <a:t>humanos</a:t>
            </a:r>
            <a:r>
              <a:rPr lang="en-US" dirty="0">
                <a:solidFill>
                  <a:srgbClr val="000000"/>
                </a:solidFill>
              </a:rPr>
              <a:t> de </a:t>
            </a:r>
            <a:r>
              <a:rPr lang="en-US" dirty="0" err="1">
                <a:solidFill>
                  <a:srgbClr val="000000"/>
                </a:solidFill>
              </a:rPr>
              <a:t>las</a:t>
            </a:r>
            <a:r>
              <a:rPr lang="en-US" dirty="0">
                <a:solidFill>
                  <a:srgbClr val="000000"/>
                </a:solidFill>
              </a:rPr>
              <a:t> </a:t>
            </a:r>
            <a:r>
              <a:rPr lang="en-US" dirty="0" err="1">
                <a:solidFill>
                  <a:srgbClr val="000000"/>
                </a:solidFill>
              </a:rPr>
              <a:t>mujeres</a:t>
            </a:r>
            <a:r>
              <a:rPr lang="en-US" dirty="0">
                <a:solidFill>
                  <a:srgbClr val="000000"/>
                </a:solidFill>
              </a:rPr>
              <a:t> son </a:t>
            </a:r>
            <a:r>
              <a:rPr lang="en-US" dirty="0" err="1">
                <a:solidFill>
                  <a:srgbClr val="000000"/>
                </a:solidFill>
              </a:rPr>
              <a:t>una</a:t>
            </a:r>
            <a:r>
              <a:rPr lang="en-US" dirty="0">
                <a:solidFill>
                  <a:srgbClr val="000000"/>
                </a:solidFill>
              </a:rPr>
              <a:t> parte </a:t>
            </a:r>
            <a:r>
              <a:rPr lang="en-US" dirty="0" err="1">
                <a:solidFill>
                  <a:srgbClr val="000000"/>
                </a:solidFill>
              </a:rPr>
              <a:t>esencial</a:t>
            </a:r>
            <a:r>
              <a:rPr lang="en-US" dirty="0">
                <a:solidFill>
                  <a:srgbClr val="000000"/>
                </a:solidFill>
              </a:rPr>
              <a:t> del EBDH</a:t>
            </a:r>
          </a:p>
          <a:p>
            <a:pPr>
              <a:spcAft>
                <a:spcPts val="600"/>
              </a:spcAft>
              <a:buSzPct val="100000"/>
              <a:buFont typeface="Arial" charset="0"/>
              <a:buChar char="•"/>
            </a:pPr>
            <a:r>
              <a:rPr lang="en-US" dirty="0">
                <a:solidFill>
                  <a:srgbClr val="000000"/>
                </a:solidFill>
              </a:rPr>
              <a:t>La No-</a:t>
            </a:r>
            <a:r>
              <a:rPr lang="en-US" dirty="0" err="1">
                <a:solidFill>
                  <a:srgbClr val="000000"/>
                </a:solidFill>
              </a:rPr>
              <a:t>Discriminación</a:t>
            </a:r>
            <a:r>
              <a:rPr lang="en-US" dirty="0">
                <a:solidFill>
                  <a:srgbClr val="000000"/>
                </a:solidFill>
              </a:rPr>
              <a:t> </a:t>
            </a:r>
            <a:r>
              <a:rPr lang="en-US" dirty="0" err="1">
                <a:solidFill>
                  <a:srgbClr val="000000"/>
                </a:solidFill>
              </a:rPr>
              <a:t>es</a:t>
            </a:r>
            <a:r>
              <a:rPr lang="en-US" dirty="0">
                <a:solidFill>
                  <a:srgbClr val="000000"/>
                </a:solidFill>
              </a:rPr>
              <a:t> un principio y </a:t>
            </a:r>
            <a:r>
              <a:rPr lang="en-US" dirty="0" err="1">
                <a:solidFill>
                  <a:srgbClr val="000000"/>
                </a:solidFill>
              </a:rPr>
              <a:t>una</a:t>
            </a:r>
            <a:r>
              <a:rPr lang="en-US" dirty="0">
                <a:solidFill>
                  <a:srgbClr val="000000"/>
                </a:solidFill>
              </a:rPr>
              <a:t> </a:t>
            </a:r>
            <a:r>
              <a:rPr lang="en-US" dirty="0" err="1">
                <a:solidFill>
                  <a:srgbClr val="000000"/>
                </a:solidFill>
              </a:rPr>
              <a:t>provisión</a:t>
            </a:r>
            <a:r>
              <a:rPr lang="en-US" dirty="0">
                <a:solidFill>
                  <a:srgbClr val="000000"/>
                </a:solidFill>
              </a:rPr>
              <a:t> de los 7 </a:t>
            </a:r>
            <a:r>
              <a:rPr lang="en-US" dirty="0" err="1">
                <a:solidFill>
                  <a:srgbClr val="000000"/>
                </a:solidFill>
              </a:rPr>
              <a:t>tratados</a:t>
            </a:r>
            <a:r>
              <a:rPr lang="en-US" dirty="0">
                <a:solidFill>
                  <a:srgbClr val="000000"/>
                </a:solidFill>
              </a:rPr>
              <a:t> </a:t>
            </a:r>
            <a:r>
              <a:rPr lang="en-US" dirty="0" err="1">
                <a:solidFill>
                  <a:srgbClr val="000000"/>
                </a:solidFill>
              </a:rPr>
              <a:t>internacionales</a:t>
            </a:r>
            <a:r>
              <a:rPr lang="en-US" dirty="0">
                <a:solidFill>
                  <a:srgbClr val="000000"/>
                </a:solidFill>
              </a:rPr>
              <a:t> </a:t>
            </a:r>
            <a:r>
              <a:rPr lang="en-US" dirty="0" err="1">
                <a:solidFill>
                  <a:srgbClr val="000000"/>
                </a:solidFill>
              </a:rPr>
              <a:t>básicos</a:t>
            </a:r>
            <a:r>
              <a:rPr lang="en-US" dirty="0">
                <a:solidFill>
                  <a:srgbClr val="000000"/>
                </a:solidFill>
              </a:rPr>
              <a:t>, </a:t>
            </a:r>
            <a:r>
              <a:rPr lang="en-US" dirty="0" err="1">
                <a:solidFill>
                  <a:srgbClr val="000000"/>
                </a:solidFill>
              </a:rPr>
              <a:t>incluyendo</a:t>
            </a:r>
            <a:r>
              <a:rPr lang="en-US" dirty="0">
                <a:solidFill>
                  <a:srgbClr val="000000"/>
                </a:solidFill>
              </a:rPr>
              <a:t> el CEDAW, </a:t>
            </a:r>
            <a:r>
              <a:rPr lang="en-US" dirty="0" err="1">
                <a:solidFill>
                  <a:srgbClr val="000000"/>
                </a:solidFill>
              </a:rPr>
              <a:t>que</a:t>
            </a:r>
            <a:r>
              <a:rPr lang="en-US" dirty="0">
                <a:solidFill>
                  <a:srgbClr val="000000"/>
                </a:solidFill>
              </a:rPr>
              <a:t> se </a:t>
            </a:r>
            <a:r>
              <a:rPr lang="en-US" dirty="0" err="1">
                <a:solidFill>
                  <a:srgbClr val="000000"/>
                </a:solidFill>
              </a:rPr>
              <a:t>centra</a:t>
            </a:r>
            <a:r>
              <a:rPr lang="en-US" dirty="0">
                <a:solidFill>
                  <a:srgbClr val="000000"/>
                </a:solidFill>
              </a:rPr>
              <a:t> </a:t>
            </a:r>
            <a:r>
              <a:rPr lang="en-US" dirty="0" err="1">
                <a:solidFill>
                  <a:srgbClr val="000000"/>
                </a:solidFill>
              </a:rPr>
              <a:t>exclusivamente</a:t>
            </a:r>
            <a:r>
              <a:rPr lang="en-US" dirty="0">
                <a:solidFill>
                  <a:srgbClr val="000000"/>
                </a:solidFill>
              </a:rPr>
              <a:t> en </a:t>
            </a:r>
            <a:r>
              <a:rPr lang="en-US" dirty="0" err="1">
                <a:solidFill>
                  <a:srgbClr val="000000"/>
                </a:solidFill>
              </a:rPr>
              <a:t>eliminar</a:t>
            </a:r>
            <a:r>
              <a:rPr lang="en-US" dirty="0">
                <a:solidFill>
                  <a:srgbClr val="000000"/>
                </a:solidFill>
              </a:rPr>
              <a:t> la </a:t>
            </a:r>
            <a:r>
              <a:rPr lang="en-US" dirty="0" err="1">
                <a:solidFill>
                  <a:srgbClr val="000000"/>
                </a:solidFill>
              </a:rPr>
              <a:t>discriminación</a:t>
            </a:r>
            <a:r>
              <a:rPr lang="en-US" dirty="0">
                <a:solidFill>
                  <a:srgbClr val="000000"/>
                </a:solidFill>
              </a:rPr>
              <a:t> </a:t>
            </a:r>
            <a:r>
              <a:rPr lang="en-US" dirty="0" err="1">
                <a:solidFill>
                  <a:srgbClr val="000000"/>
                </a:solidFill>
              </a:rPr>
              <a:t>por</a:t>
            </a:r>
            <a:r>
              <a:rPr lang="en-US" dirty="0">
                <a:solidFill>
                  <a:srgbClr val="000000"/>
                </a:solidFill>
              </a:rPr>
              <a:t> </a:t>
            </a:r>
            <a:r>
              <a:rPr lang="en-US" dirty="0" err="1">
                <a:solidFill>
                  <a:srgbClr val="000000"/>
                </a:solidFill>
              </a:rPr>
              <a:t>sexo</a:t>
            </a:r>
            <a:r>
              <a:rPr lang="en-US" dirty="0">
                <a:solidFill>
                  <a:srgbClr val="000000"/>
                </a:solidFill>
              </a:rPr>
              <a:t>, </a:t>
            </a:r>
            <a:r>
              <a:rPr lang="en-US" dirty="0" err="1">
                <a:solidFill>
                  <a:srgbClr val="000000"/>
                </a:solidFill>
              </a:rPr>
              <a:t>como</a:t>
            </a:r>
            <a:r>
              <a:rPr lang="en-US" dirty="0">
                <a:solidFill>
                  <a:srgbClr val="000000"/>
                </a:solidFill>
              </a:rPr>
              <a:t> </a:t>
            </a:r>
            <a:r>
              <a:rPr lang="en-US" dirty="0" err="1">
                <a:solidFill>
                  <a:srgbClr val="000000"/>
                </a:solidFill>
              </a:rPr>
              <a:t>medio</a:t>
            </a:r>
            <a:r>
              <a:rPr lang="en-US" dirty="0">
                <a:solidFill>
                  <a:srgbClr val="000000"/>
                </a:solidFill>
              </a:rPr>
              <a:t> de </a:t>
            </a:r>
            <a:r>
              <a:rPr lang="en-US" dirty="0" err="1">
                <a:solidFill>
                  <a:srgbClr val="000000"/>
                </a:solidFill>
              </a:rPr>
              <a:t>conseguir</a:t>
            </a:r>
            <a:r>
              <a:rPr lang="en-US" dirty="0">
                <a:solidFill>
                  <a:srgbClr val="000000"/>
                </a:solidFill>
              </a:rPr>
              <a:t> la </a:t>
            </a:r>
            <a:r>
              <a:rPr lang="en-US" dirty="0" err="1">
                <a:solidFill>
                  <a:srgbClr val="000000"/>
                </a:solidFill>
              </a:rPr>
              <a:t>igualdad</a:t>
            </a:r>
            <a:r>
              <a:rPr lang="en-US" dirty="0">
                <a:solidFill>
                  <a:srgbClr val="000000"/>
                </a:solidFill>
              </a:rPr>
              <a:t> de </a:t>
            </a:r>
            <a:r>
              <a:rPr lang="en-US" dirty="0" err="1">
                <a:solidFill>
                  <a:srgbClr val="000000"/>
                </a:solidFill>
              </a:rPr>
              <a:t>género</a:t>
            </a:r>
            <a:endParaRPr lang="en-US" dirty="0">
              <a:solidFill>
                <a:srgbClr val="000000"/>
              </a:solidFill>
            </a:endParaRPr>
          </a:p>
          <a:p>
            <a:pPr>
              <a:spcAft>
                <a:spcPts val="600"/>
              </a:spcAft>
              <a:buSzPct val="100000"/>
              <a:buFont typeface="Arial" charset="0"/>
              <a:buChar char="•"/>
            </a:pPr>
            <a:r>
              <a:rPr lang="en-US" dirty="0" err="1">
                <a:solidFill>
                  <a:srgbClr val="000000"/>
                </a:solidFill>
              </a:rPr>
              <a:t>Desarrollo</a:t>
            </a:r>
            <a:r>
              <a:rPr lang="en-US" dirty="0">
                <a:solidFill>
                  <a:srgbClr val="000000"/>
                </a:solidFill>
              </a:rPr>
              <a:t> de </a:t>
            </a:r>
            <a:r>
              <a:rPr lang="en-US" dirty="0" err="1">
                <a:solidFill>
                  <a:srgbClr val="000000"/>
                </a:solidFill>
              </a:rPr>
              <a:t>indicadores</a:t>
            </a:r>
            <a:r>
              <a:rPr lang="en-US" dirty="0">
                <a:solidFill>
                  <a:srgbClr val="000000"/>
                </a:solidFill>
              </a:rPr>
              <a:t> de </a:t>
            </a:r>
            <a:r>
              <a:rPr lang="en-US" dirty="0" err="1">
                <a:solidFill>
                  <a:srgbClr val="000000"/>
                </a:solidFill>
              </a:rPr>
              <a:t>rendimiento</a:t>
            </a:r>
            <a:r>
              <a:rPr lang="en-US" dirty="0">
                <a:solidFill>
                  <a:srgbClr val="000000"/>
                </a:solidFill>
              </a:rPr>
              <a:t> </a:t>
            </a:r>
            <a:r>
              <a:rPr lang="en-US" dirty="0" err="1">
                <a:solidFill>
                  <a:srgbClr val="000000"/>
                </a:solidFill>
              </a:rPr>
              <a:t>por</a:t>
            </a:r>
            <a:r>
              <a:rPr lang="en-US" dirty="0">
                <a:solidFill>
                  <a:srgbClr val="000000"/>
                </a:solidFill>
              </a:rPr>
              <a:t> </a:t>
            </a:r>
            <a:r>
              <a:rPr lang="en-US" dirty="0" err="1">
                <a:solidFill>
                  <a:srgbClr val="000000"/>
                </a:solidFill>
              </a:rPr>
              <a:t>datos</a:t>
            </a:r>
            <a:r>
              <a:rPr lang="en-US" dirty="0">
                <a:solidFill>
                  <a:srgbClr val="000000"/>
                </a:solidFill>
              </a:rPr>
              <a:t> </a:t>
            </a:r>
            <a:r>
              <a:rPr lang="en-US" dirty="0" err="1">
                <a:solidFill>
                  <a:srgbClr val="000000"/>
                </a:solidFill>
              </a:rPr>
              <a:t>desglosados</a:t>
            </a:r>
            <a:r>
              <a:rPr lang="en-US" dirty="0">
                <a:solidFill>
                  <a:srgbClr val="000000"/>
                </a:solidFill>
              </a:rPr>
              <a:t> </a:t>
            </a:r>
            <a:r>
              <a:rPr lang="en-US" dirty="0" err="1">
                <a:solidFill>
                  <a:srgbClr val="000000"/>
                </a:solidFill>
              </a:rPr>
              <a:t>por</a:t>
            </a:r>
            <a:r>
              <a:rPr lang="en-US" dirty="0">
                <a:solidFill>
                  <a:srgbClr val="000000"/>
                </a:solidFill>
              </a:rPr>
              <a:t> </a:t>
            </a:r>
            <a:r>
              <a:rPr lang="en-US" dirty="0" err="1">
                <a:solidFill>
                  <a:srgbClr val="000000"/>
                </a:solidFill>
              </a:rPr>
              <a:t>sexo</a:t>
            </a:r>
            <a:r>
              <a:rPr lang="en-US" dirty="0">
                <a:solidFill>
                  <a:srgbClr val="000000"/>
                </a:solidFill>
              </a:rPr>
              <a:t> – y </a:t>
            </a:r>
            <a:r>
              <a:rPr lang="en-US" dirty="0" err="1">
                <a:solidFill>
                  <a:srgbClr val="000000"/>
                </a:solidFill>
              </a:rPr>
              <a:t>otro</a:t>
            </a:r>
            <a:r>
              <a:rPr lang="en-US" dirty="0">
                <a:solidFill>
                  <a:srgbClr val="000000"/>
                </a:solidFill>
              </a:rPr>
              <a:t> </a:t>
            </a:r>
            <a:r>
              <a:rPr lang="en-US" dirty="0" smtClean="0">
                <a:solidFill>
                  <a:srgbClr val="000000"/>
                </a:solidFill>
              </a:rPr>
              <a:t>(</a:t>
            </a:r>
            <a:r>
              <a:rPr lang="en-US" dirty="0" err="1" smtClean="0">
                <a:solidFill>
                  <a:srgbClr val="000000"/>
                </a:solidFill>
              </a:rPr>
              <a:t>es</a:t>
            </a:r>
            <a:r>
              <a:rPr lang="en-US" dirty="0" smtClean="0">
                <a:solidFill>
                  <a:srgbClr val="000000"/>
                </a:solidFill>
              </a:rPr>
              <a:t> </a:t>
            </a:r>
            <a:r>
              <a:rPr lang="en-US" dirty="0" err="1">
                <a:solidFill>
                  <a:srgbClr val="000000"/>
                </a:solidFill>
              </a:rPr>
              <a:t>decir</a:t>
            </a:r>
            <a:r>
              <a:rPr lang="en-US" dirty="0">
                <a:solidFill>
                  <a:srgbClr val="000000"/>
                </a:solidFill>
              </a:rPr>
              <a:t>, </a:t>
            </a:r>
            <a:r>
              <a:rPr lang="en-US" dirty="0" err="1">
                <a:solidFill>
                  <a:srgbClr val="000000"/>
                </a:solidFill>
              </a:rPr>
              <a:t>edad</a:t>
            </a:r>
            <a:r>
              <a:rPr lang="en-US" dirty="0">
                <a:solidFill>
                  <a:srgbClr val="000000"/>
                </a:solidFill>
              </a:rPr>
              <a:t>, </a:t>
            </a:r>
            <a:r>
              <a:rPr lang="en-US" dirty="0" err="1">
                <a:solidFill>
                  <a:srgbClr val="000000"/>
                </a:solidFill>
              </a:rPr>
              <a:t>posición</a:t>
            </a:r>
            <a:r>
              <a:rPr lang="en-US" dirty="0">
                <a:solidFill>
                  <a:srgbClr val="000000"/>
                </a:solidFill>
              </a:rPr>
              <a:t>, </a:t>
            </a:r>
            <a:r>
              <a:rPr lang="en-US" dirty="0" err="1">
                <a:solidFill>
                  <a:srgbClr val="000000"/>
                </a:solidFill>
              </a:rPr>
              <a:t>etnicidad</a:t>
            </a:r>
            <a:r>
              <a:rPr lang="en-US" dirty="0">
                <a:solidFill>
                  <a:srgbClr val="000000"/>
                </a:solidFill>
              </a:rPr>
              <a:t> y </a:t>
            </a:r>
            <a:r>
              <a:rPr lang="en-US" dirty="0" err="1">
                <a:solidFill>
                  <a:srgbClr val="000000"/>
                </a:solidFill>
              </a:rPr>
              <a:t>discapacidad</a:t>
            </a:r>
            <a:r>
              <a:rPr lang="en-US" dirty="0">
                <a:solidFill>
                  <a:srgbClr val="000000"/>
                </a:solidFill>
              </a:rPr>
              <a:t>) y de </a:t>
            </a:r>
            <a:r>
              <a:rPr lang="en-US" dirty="0" err="1">
                <a:solidFill>
                  <a:srgbClr val="000000"/>
                </a:solidFill>
              </a:rPr>
              <a:t>indicadores</a:t>
            </a:r>
            <a:r>
              <a:rPr lang="en-US" dirty="0">
                <a:solidFill>
                  <a:srgbClr val="000000"/>
                </a:solidFill>
              </a:rPr>
              <a:t> </a:t>
            </a:r>
            <a:r>
              <a:rPr lang="en-US" dirty="0" err="1">
                <a:solidFill>
                  <a:srgbClr val="000000"/>
                </a:solidFill>
              </a:rPr>
              <a:t>para</a:t>
            </a:r>
            <a:r>
              <a:rPr lang="en-US" dirty="0">
                <a:solidFill>
                  <a:srgbClr val="000000"/>
                </a:solidFill>
              </a:rPr>
              <a:t> </a:t>
            </a:r>
            <a:r>
              <a:rPr lang="en-US" dirty="0" err="1">
                <a:solidFill>
                  <a:srgbClr val="000000"/>
                </a:solidFill>
              </a:rPr>
              <a:t>medir</a:t>
            </a:r>
            <a:r>
              <a:rPr lang="en-US" dirty="0">
                <a:solidFill>
                  <a:srgbClr val="000000"/>
                </a:solidFill>
              </a:rPr>
              <a:t> el </a:t>
            </a:r>
            <a:r>
              <a:rPr lang="en-US" dirty="0" err="1">
                <a:solidFill>
                  <a:srgbClr val="000000"/>
                </a:solidFill>
              </a:rPr>
              <a:t>progreso</a:t>
            </a:r>
            <a:r>
              <a:rPr lang="en-US" dirty="0">
                <a:solidFill>
                  <a:srgbClr val="000000"/>
                </a:solidFill>
              </a:rPr>
              <a:t> en la </a:t>
            </a:r>
            <a:r>
              <a:rPr lang="en-US" dirty="0" err="1">
                <a:solidFill>
                  <a:srgbClr val="000000"/>
                </a:solidFill>
              </a:rPr>
              <a:t>consecución</a:t>
            </a:r>
            <a:r>
              <a:rPr lang="en-US" dirty="0">
                <a:solidFill>
                  <a:srgbClr val="000000"/>
                </a:solidFill>
              </a:rPr>
              <a:t> de la </a:t>
            </a:r>
            <a:r>
              <a:rPr lang="en-US" dirty="0" err="1">
                <a:solidFill>
                  <a:srgbClr val="000000"/>
                </a:solidFill>
              </a:rPr>
              <a:t>igualdad</a:t>
            </a:r>
            <a:r>
              <a:rPr lang="en-US" dirty="0">
                <a:solidFill>
                  <a:srgbClr val="000000"/>
                </a:solidFill>
              </a:rPr>
              <a:t> de </a:t>
            </a:r>
            <a:r>
              <a:rPr lang="en-US" dirty="0" err="1">
                <a:solidFill>
                  <a:srgbClr val="000000"/>
                </a:solidFill>
              </a:rPr>
              <a:t>género</a:t>
            </a:r>
            <a:r>
              <a:rPr lang="en-US" dirty="0">
                <a:solidFill>
                  <a:srgbClr val="000000"/>
                </a:solidFill>
              </a:rPr>
              <a:t>.</a:t>
            </a:r>
          </a:p>
          <a:p>
            <a:pPr>
              <a:spcAft>
                <a:spcPts val="600"/>
              </a:spcAft>
              <a:buSzPct val="100000"/>
              <a:buFont typeface="Arial" charset="0"/>
              <a:buChar char="•"/>
            </a:pPr>
            <a:r>
              <a:rPr lang="en-US" dirty="0">
                <a:solidFill>
                  <a:srgbClr val="000000"/>
                </a:solidFill>
              </a:rPr>
              <a:t>Es </a:t>
            </a:r>
            <a:r>
              <a:rPr lang="en-US" dirty="0" err="1">
                <a:solidFill>
                  <a:srgbClr val="000000"/>
                </a:solidFill>
              </a:rPr>
              <a:t>común</a:t>
            </a:r>
            <a:r>
              <a:rPr lang="en-US" dirty="0">
                <a:solidFill>
                  <a:srgbClr val="000000"/>
                </a:solidFill>
              </a:rPr>
              <a:t> </a:t>
            </a:r>
            <a:r>
              <a:rPr lang="en-US" dirty="0" err="1">
                <a:solidFill>
                  <a:srgbClr val="000000"/>
                </a:solidFill>
              </a:rPr>
              <a:t>encontrar</a:t>
            </a:r>
            <a:r>
              <a:rPr lang="en-US" dirty="0">
                <a:solidFill>
                  <a:srgbClr val="000000"/>
                </a:solidFill>
              </a:rPr>
              <a:t> </a:t>
            </a:r>
            <a:r>
              <a:rPr lang="en-US" dirty="0" err="1">
                <a:solidFill>
                  <a:srgbClr val="000000"/>
                </a:solidFill>
              </a:rPr>
              <a:t>varias</a:t>
            </a:r>
            <a:r>
              <a:rPr lang="en-US" dirty="0">
                <a:solidFill>
                  <a:srgbClr val="000000"/>
                </a:solidFill>
              </a:rPr>
              <a:t> </a:t>
            </a:r>
            <a:r>
              <a:rPr lang="en-US" dirty="0" err="1">
                <a:solidFill>
                  <a:srgbClr val="000000"/>
                </a:solidFill>
              </a:rPr>
              <a:t>formas</a:t>
            </a:r>
            <a:r>
              <a:rPr lang="en-US" dirty="0">
                <a:solidFill>
                  <a:srgbClr val="000000"/>
                </a:solidFill>
              </a:rPr>
              <a:t> de </a:t>
            </a:r>
            <a:r>
              <a:rPr lang="en-US" dirty="0" err="1">
                <a:solidFill>
                  <a:srgbClr val="000000"/>
                </a:solidFill>
              </a:rPr>
              <a:t>discriminación</a:t>
            </a:r>
            <a:r>
              <a:rPr lang="en-US" dirty="0">
                <a:solidFill>
                  <a:srgbClr val="000000"/>
                </a:solidFill>
              </a:rPr>
              <a:t> </a:t>
            </a:r>
            <a:r>
              <a:rPr lang="en-US" dirty="0" err="1">
                <a:solidFill>
                  <a:srgbClr val="000000"/>
                </a:solidFill>
              </a:rPr>
              <a:t>que</a:t>
            </a:r>
            <a:r>
              <a:rPr lang="en-US" dirty="0">
                <a:solidFill>
                  <a:srgbClr val="000000"/>
                </a:solidFill>
              </a:rPr>
              <a:t> se </a:t>
            </a:r>
            <a:r>
              <a:rPr lang="en-US" dirty="0" err="1">
                <a:solidFill>
                  <a:srgbClr val="000000"/>
                </a:solidFill>
              </a:rPr>
              <a:t>cruzan</a:t>
            </a:r>
            <a:r>
              <a:rPr lang="en-US" dirty="0">
                <a:solidFill>
                  <a:srgbClr val="000000"/>
                </a:solidFill>
              </a:rPr>
              <a:t> con </a:t>
            </a:r>
            <a:r>
              <a:rPr lang="en-US" dirty="0" err="1">
                <a:solidFill>
                  <a:srgbClr val="000000"/>
                </a:solidFill>
              </a:rPr>
              <a:t>las</a:t>
            </a:r>
            <a:r>
              <a:rPr lang="en-US" dirty="0">
                <a:solidFill>
                  <a:srgbClr val="000000"/>
                </a:solidFill>
              </a:rPr>
              <a:t> de </a:t>
            </a:r>
            <a:r>
              <a:rPr lang="en-US" dirty="0" err="1">
                <a:solidFill>
                  <a:srgbClr val="000000"/>
                </a:solidFill>
              </a:rPr>
              <a:t>género</a:t>
            </a:r>
            <a:r>
              <a:rPr lang="en-US" dirty="0">
                <a:solidFill>
                  <a:srgbClr val="000000"/>
                </a:solidFill>
              </a:rPr>
              <a:t>, y </a:t>
            </a:r>
            <a:r>
              <a:rPr lang="en-US" dirty="0" err="1">
                <a:solidFill>
                  <a:srgbClr val="000000"/>
                </a:solidFill>
              </a:rPr>
              <a:t>donde</a:t>
            </a:r>
            <a:r>
              <a:rPr lang="en-US" dirty="0">
                <a:solidFill>
                  <a:srgbClr val="000000"/>
                </a:solidFill>
              </a:rPr>
              <a:t> </a:t>
            </a:r>
            <a:r>
              <a:rPr lang="en-US" dirty="0" err="1">
                <a:solidFill>
                  <a:srgbClr val="000000"/>
                </a:solidFill>
              </a:rPr>
              <a:t>esto</a:t>
            </a:r>
            <a:r>
              <a:rPr lang="en-US" dirty="0">
                <a:solidFill>
                  <a:srgbClr val="000000"/>
                </a:solidFill>
              </a:rPr>
              <a:t> </a:t>
            </a:r>
            <a:r>
              <a:rPr lang="en-US" dirty="0" err="1">
                <a:solidFill>
                  <a:srgbClr val="000000"/>
                </a:solidFill>
              </a:rPr>
              <a:t>ocurre</a:t>
            </a:r>
            <a:r>
              <a:rPr lang="en-US" dirty="0">
                <a:solidFill>
                  <a:srgbClr val="000000"/>
                </a:solidFill>
              </a:rPr>
              <a:t>, </a:t>
            </a:r>
            <a:r>
              <a:rPr lang="en-US" dirty="0" err="1">
                <a:solidFill>
                  <a:srgbClr val="000000"/>
                </a:solidFill>
              </a:rPr>
              <a:t>es</a:t>
            </a:r>
            <a:r>
              <a:rPr lang="en-US" dirty="0">
                <a:solidFill>
                  <a:srgbClr val="000000"/>
                </a:solidFill>
              </a:rPr>
              <a:t> el </a:t>
            </a:r>
            <a:r>
              <a:rPr lang="en-US" dirty="0" err="1">
                <a:solidFill>
                  <a:srgbClr val="000000"/>
                </a:solidFill>
              </a:rPr>
              <a:t>punto</a:t>
            </a:r>
            <a:r>
              <a:rPr lang="en-US" dirty="0">
                <a:solidFill>
                  <a:srgbClr val="000000"/>
                </a:solidFill>
              </a:rPr>
              <a:t> </a:t>
            </a:r>
            <a:r>
              <a:rPr lang="en-US" dirty="0" err="1">
                <a:solidFill>
                  <a:srgbClr val="000000"/>
                </a:solidFill>
              </a:rPr>
              <a:t>donde</a:t>
            </a:r>
            <a:r>
              <a:rPr lang="en-US" dirty="0">
                <a:solidFill>
                  <a:srgbClr val="000000"/>
                </a:solidFill>
              </a:rPr>
              <a:t> </a:t>
            </a:r>
            <a:r>
              <a:rPr lang="en-US" dirty="0" err="1">
                <a:solidFill>
                  <a:srgbClr val="000000"/>
                </a:solidFill>
              </a:rPr>
              <a:t>es</a:t>
            </a:r>
            <a:r>
              <a:rPr lang="en-US" dirty="0">
                <a:solidFill>
                  <a:srgbClr val="000000"/>
                </a:solidFill>
              </a:rPr>
              <a:t> </a:t>
            </a:r>
            <a:r>
              <a:rPr lang="en-US" dirty="0" err="1">
                <a:solidFill>
                  <a:srgbClr val="000000"/>
                </a:solidFill>
              </a:rPr>
              <a:t>necesario</a:t>
            </a:r>
            <a:r>
              <a:rPr lang="en-US" dirty="0">
                <a:solidFill>
                  <a:srgbClr val="000000"/>
                </a:solidFill>
              </a:rPr>
              <a:t> un mayor </a:t>
            </a:r>
            <a:r>
              <a:rPr lang="en-US" dirty="0" err="1">
                <a:solidFill>
                  <a:srgbClr val="000000"/>
                </a:solidFill>
              </a:rPr>
              <a:t>enfoque</a:t>
            </a:r>
            <a:r>
              <a:rPr lang="en-US" dirty="0">
                <a:solidFill>
                  <a:srgbClr val="000000"/>
                </a:solidFill>
              </a:rPr>
              <a:t> y </a:t>
            </a:r>
            <a:r>
              <a:rPr lang="en-US" dirty="0" err="1">
                <a:solidFill>
                  <a:srgbClr val="000000"/>
                </a:solidFill>
              </a:rPr>
              <a:t>orientación</a:t>
            </a:r>
            <a:r>
              <a:rPr lang="en-US" dirty="0">
                <a:solidFill>
                  <a:srgbClr val="000000"/>
                </a:solidFill>
              </a:rPr>
              <a:t>.</a:t>
            </a:r>
            <a:endParaRPr lang="es-ES" dirty="0"/>
          </a:p>
        </p:txBody>
      </p:sp>
    </p:spTree>
    <p:extLst>
      <p:ext uri="{BB962C8B-B14F-4D97-AF65-F5344CB8AC3E}">
        <p14:creationId xmlns:p14="http://schemas.microsoft.com/office/powerpoint/2010/main" val="37095095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766</TotalTime>
  <Words>6652</Words>
  <Application>Microsoft Office PowerPoint</Application>
  <PresentationFormat>On-screen Show (4:3)</PresentationFormat>
  <Paragraphs>691</Paragraphs>
  <Slides>35</Slides>
  <Notes>32</Notes>
  <HiddenSlides>14</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Un enfoque de derechos humanos al análisis del país:  3 pasos   Sesión 5</vt:lpstr>
      <vt:lpstr>Objetivos de la sesión</vt:lpstr>
      <vt:lpstr>El EBDH e la Programación de NNUU</vt:lpstr>
      <vt:lpstr>Opciones para análisis del país</vt:lpstr>
      <vt:lpstr>Ejemplos</vt:lpstr>
      <vt:lpstr>Análisis De País</vt:lpstr>
      <vt:lpstr>PowerPoint Presentation</vt:lpstr>
      <vt:lpstr>Análisis en 3 pasos</vt:lpstr>
      <vt:lpstr>  Transversalidad de Género y EBDH </vt:lpstr>
      <vt:lpstr>PowerPoint Presentation</vt:lpstr>
      <vt:lpstr>EBDH sobre Recolección de Información</vt:lpstr>
      <vt:lpstr>PowerPoint Presentation</vt:lpstr>
      <vt:lpstr>¿Qué es?</vt:lpstr>
      <vt:lpstr>¿Por qué un análisis causal?</vt:lpstr>
      <vt:lpstr>¿Por qué un análisis causal?</vt:lpstr>
      <vt:lpstr>ANÁLISIS DE CAUSALIDAD</vt:lpstr>
      <vt:lpstr>PowerPoint Presentation</vt:lpstr>
      <vt:lpstr>Árbol de problemas</vt:lpstr>
      <vt:lpstr>PowerPoint Presentation</vt:lpstr>
      <vt:lpstr>PowerPoint Presentation</vt:lpstr>
      <vt:lpstr>Análisis en 3 pasos</vt:lpstr>
      <vt:lpstr>PowerPoint Presentation</vt:lpstr>
      <vt:lpstr>Paso 2 - Análisis de roles</vt:lpstr>
      <vt:lpstr>Obligaciones de derechos humanos</vt:lpstr>
      <vt:lpstr>Modelo: Derecho a la educación</vt:lpstr>
      <vt:lpstr>Trabajo en Equipo  Análisis de roles </vt:lpstr>
      <vt:lpstr>Modelo: Derecho a la educación</vt:lpstr>
      <vt:lpstr>Análisis en 3 pasos</vt:lpstr>
      <vt:lpstr>PowerPoint Presentation</vt:lpstr>
      <vt:lpstr>PowerPoint Presentation</vt:lpstr>
      <vt:lpstr>PowerPoint Presentation</vt:lpstr>
      <vt:lpstr>Ejemplo: Derecho a la educación</vt:lpstr>
      <vt:lpstr>Galería</vt:lpstr>
      <vt:lpstr>¿Y ahora qué?</vt:lpstr>
      <vt:lpstr>EBDH y GBR  se refuerzan mutuamente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55</cp:revision>
  <dcterms:created xsi:type="dcterms:W3CDTF">2011-03-08T14:42:32Z</dcterms:created>
  <dcterms:modified xsi:type="dcterms:W3CDTF">2011-07-05T13:00:12Z</dcterms:modified>
</cp:coreProperties>
</file>